
<file path=[Content_Types].xml><?xml version="1.0" encoding="utf-8"?>
<Types xmlns="http://schemas.openxmlformats.org/package/2006/content-types">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57"/>
  </p:notesMasterIdLst>
  <p:sldIdLst>
    <p:sldId id="256" r:id="rId2"/>
    <p:sldId id="257" r:id="rId3"/>
    <p:sldId id="443" r:id="rId4"/>
    <p:sldId id="415" r:id="rId5"/>
    <p:sldId id="416" r:id="rId6"/>
    <p:sldId id="412" r:id="rId7"/>
    <p:sldId id="258" r:id="rId8"/>
    <p:sldId id="413" r:id="rId9"/>
    <p:sldId id="401" r:id="rId10"/>
    <p:sldId id="417" r:id="rId11"/>
    <p:sldId id="418" r:id="rId12"/>
    <p:sldId id="419" r:id="rId13"/>
    <p:sldId id="420" r:id="rId14"/>
    <p:sldId id="421" r:id="rId15"/>
    <p:sldId id="422" r:id="rId16"/>
    <p:sldId id="442" r:id="rId17"/>
    <p:sldId id="425" r:id="rId18"/>
    <p:sldId id="426" r:id="rId19"/>
    <p:sldId id="427" r:id="rId20"/>
    <p:sldId id="428" r:id="rId21"/>
    <p:sldId id="429" r:id="rId22"/>
    <p:sldId id="430" r:id="rId23"/>
    <p:sldId id="431" r:id="rId24"/>
    <p:sldId id="432" r:id="rId25"/>
    <p:sldId id="433" r:id="rId26"/>
    <p:sldId id="434" r:id="rId27"/>
    <p:sldId id="435" r:id="rId28"/>
    <p:sldId id="436" r:id="rId29"/>
    <p:sldId id="437" r:id="rId30"/>
    <p:sldId id="438" r:id="rId31"/>
    <p:sldId id="439" r:id="rId32"/>
    <p:sldId id="440" r:id="rId33"/>
    <p:sldId id="441" r:id="rId34"/>
    <p:sldId id="444" r:id="rId35"/>
    <p:sldId id="445" r:id="rId36"/>
    <p:sldId id="446" r:id="rId37"/>
    <p:sldId id="447" r:id="rId38"/>
    <p:sldId id="423" r:id="rId39"/>
    <p:sldId id="424" r:id="rId40"/>
    <p:sldId id="448" r:id="rId41"/>
    <p:sldId id="449" r:id="rId42"/>
    <p:sldId id="395" r:id="rId43"/>
    <p:sldId id="399" r:id="rId44"/>
    <p:sldId id="396" r:id="rId45"/>
    <p:sldId id="398" r:id="rId46"/>
    <p:sldId id="348" r:id="rId47"/>
    <p:sldId id="349" r:id="rId48"/>
    <p:sldId id="351" r:id="rId49"/>
    <p:sldId id="350" r:id="rId50"/>
    <p:sldId id="366" r:id="rId51"/>
    <p:sldId id="411" r:id="rId52"/>
    <p:sldId id="393" r:id="rId53"/>
    <p:sldId id="450" r:id="rId54"/>
    <p:sldId id="342" r:id="rId55"/>
    <p:sldId id="343" r:id="rId56"/>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7749A9E-D6F2-4136-9870-FA759F7A937C}">
  <a:tblStyle styleId="{A7749A9E-D6F2-4136-9870-FA759F7A937C}"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243"/>
    <p:restoredTop sz="72313"/>
  </p:normalViewPr>
  <p:slideViewPr>
    <p:cSldViewPr snapToGrid="0">
      <p:cViewPr>
        <p:scale>
          <a:sx n="121" d="100"/>
          <a:sy n="121" d="100"/>
        </p:scale>
        <p:origin x="696" y="16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528404188"/>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443073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629736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188862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842709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270896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64917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86300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1799562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846806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387766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528722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432fb4c74e_0_8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432fb4c74e_0_8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901374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3520926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100" b="0" i="0" u="none" strike="noStrike" cap="none" dirty="0">
                <a:solidFill>
                  <a:srgbClr val="000000"/>
                </a:solidFill>
                <a:effectLst/>
                <a:latin typeface="Arial"/>
                <a:ea typeface="Arial"/>
                <a:cs typeface="Arial"/>
                <a:sym typeface="Arial"/>
              </a:rPr>
              <a:t>Easier to work with if network is large and parse, and quick in retrieving all neighbors for a node</a:t>
            </a:r>
          </a:p>
          <a:p>
            <a:endParaRPr lang="en-US" dirty="0"/>
          </a:p>
        </p:txBody>
      </p:sp>
    </p:spTree>
    <p:extLst>
      <p:ext uri="{BB962C8B-B14F-4D97-AF65-F5344CB8AC3E}">
        <p14:creationId xmlns:p14="http://schemas.microsoft.com/office/powerpoint/2010/main" val="1033880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100" b="0" i="0" u="none" strike="noStrike" cap="none" dirty="0">
                <a:solidFill>
                  <a:srgbClr val="000000"/>
                </a:solidFill>
                <a:effectLst/>
                <a:latin typeface="Arial"/>
                <a:ea typeface="Arial"/>
                <a:cs typeface="Arial"/>
                <a:sym typeface="Arial"/>
              </a:rPr>
              <a:t>Directions matter - </a:t>
            </a:r>
          </a:p>
          <a:p>
            <a:endParaRPr lang="en-US" dirty="0"/>
          </a:p>
        </p:txBody>
      </p:sp>
    </p:spTree>
    <p:extLst>
      <p:ext uri="{BB962C8B-B14F-4D97-AF65-F5344CB8AC3E}">
        <p14:creationId xmlns:p14="http://schemas.microsoft.com/office/powerpoint/2010/main" val="14888551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7432592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100" b="0" i="0" u="none" strike="noStrike" cap="none" dirty="0">
                <a:solidFill>
                  <a:srgbClr val="000000"/>
                </a:solidFill>
                <a:effectLst/>
                <a:latin typeface="Arial"/>
                <a:ea typeface="Arial"/>
                <a:cs typeface="Arial"/>
                <a:sym typeface="Arial"/>
              </a:rPr>
              <a:t>Easier to work with if network is large and parse, and quick in retrieving all neighbors for a node</a:t>
            </a:r>
          </a:p>
          <a:p>
            <a:endParaRPr lang="en-US" dirty="0"/>
          </a:p>
        </p:txBody>
      </p:sp>
    </p:spTree>
    <p:extLst>
      <p:ext uri="{BB962C8B-B14F-4D97-AF65-F5344CB8AC3E}">
        <p14:creationId xmlns:p14="http://schemas.microsoft.com/office/powerpoint/2010/main" val="391830116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3278000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100" b="0" i="0" u="none" strike="noStrike" cap="none" dirty="0">
                <a:solidFill>
                  <a:srgbClr val="000000"/>
                </a:solidFill>
                <a:effectLst/>
                <a:latin typeface="Arial"/>
                <a:ea typeface="Arial"/>
                <a:cs typeface="Arial"/>
                <a:sym typeface="Arial"/>
              </a:rPr>
              <a:t>Directions matter - </a:t>
            </a:r>
          </a:p>
          <a:p>
            <a:endParaRPr lang="en-US" dirty="0"/>
          </a:p>
        </p:txBody>
      </p:sp>
    </p:spTree>
    <p:extLst>
      <p:ext uri="{BB962C8B-B14F-4D97-AF65-F5344CB8AC3E}">
        <p14:creationId xmlns:p14="http://schemas.microsoft.com/office/powerpoint/2010/main" val="367739549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5653357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100" b="0" i="0" u="none" strike="noStrike" cap="none" dirty="0">
                <a:solidFill>
                  <a:srgbClr val="000000"/>
                </a:solidFill>
                <a:effectLst/>
                <a:latin typeface="Arial"/>
                <a:ea typeface="Arial"/>
                <a:cs typeface="Arial"/>
                <a:sym typeface="Arial"/>
              </a:rPr>
              <a:t>For directed graphs, the distance from one node A to another B is generally </a:t>
            </a:r>
            <a:r>
              <a:rPr lang="en-US" sz="1100" b="0" i="0" u="none" strike="noStrike" cap="none" dirty="0" err="1">
                <a:solidFill>
                  <a:srgbClr val="000000"/>
                </a:solidFill>
                <a:effectLst/>
                <a:latin typeface="Arial"/>
                <a:ea typeface="Arial"/>
                <a:cs typeface="Arial"/>
                <a:sym typeface="Arial"/>
              </a:rPr>
              <a:t>dierent</a:t>
            </a:r>
            <a:r>
              <a:rPr lang="en-US" sz="1100" b="0" i="0" u="none" strike="noStrike" cap="none" dirty="0">
                <a:solidFill>
                  <a:srgbClr val="000000"/>
                </a:solidFill>
                <a:effectLst/>
                <a:latin typeface="Arial"/>
                <a:ea typeface="Arial"/>
                <a:cs typeface="Arial"/>
                <a:sym typeface="Arial"/>
              </a:rPr>
              <a:t> from that from B to A.</a:t>
            </a:r>
          </a:p>
          <a:p>
            <a:endParaRPr lang="en-US" dirty="0"/>
          </a:p>
        </p:txBody>
      </p:sp>
    </p:spTree>
    <p:extLst>
      <p:ext uri="{BB962C8B-B14F-4D97-AF65-F5344CB8AC3E}">
        <p14:creationId xmlns:p14="http://schemas.microsoft.com/office/powerpoint/2010/main" val="192726025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793453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432fb4c74e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432fb4c74e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000000"/>
                </a:solidFill>
                <a:effectLst/>
                <a:latin typeface="Arial"/>
                <a:ea typeface="Arial"/>
                <a:cs typeface="Arial"/>
                <a:sym typeface="Arial"/>
              </a:rPr>
              <a:t>Figure 1 illustrates the graph theoretical definition of a network. It shows a sociogram of marriage and business relations among 16 families in Florence (Italy) around 1400 AD. The data are part of a larger dataset collected and analyzed by John F. Padgett. In a sociogram, vertices are represented by circles, so each family is represented by a circle. Lines, connecting two circles in the sociogram, can be of two types: directed or undirected. Here, directed lines represent business relations among families. They are drawn as black arcs in Figure 1, pointing towards the more prosperous family. Marriage relations between families are undirected lines or edges in the network. They are represented by grey lines in the sociogram. </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85956419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100" b="0" i="0" u="none" strike="noStrike" cap="none" dirty="0">
                <a:solidFill>
                  <a:srgbClr val="000000"/>
                </a:solidFill>
                <a:effectLst/>
                <a:latin typeface="Arial"/>
                <a:ea typeface="Arial"/>
                <a:cs typeface="Arial"/>
                <a:sym typeface="Arial"/>
              </a:rPr>
              <a:t>For directed graphs, the distance from one node A to another B is generally </a:t>
            </a:r>
            <a:r>
              <a:rPr lang="en-US" sz="1100" b="0" i="0" u="none" strike="noStrike" cap="none" dirty="0" err="1">
                <a:solidFill>
                  <a:srgbClr val="000000"/>
                </a:solidFill>
                <a:effectLst/>
                <a:latin typeface="Arial"/>
                <a:ea typeface="Arial"/>
                <a:cs typeface="Arial"/>
                <a:sym typeface="Arial"/>
              </a:rPr>
              <a:t>dierent</a:t>
            </a:r>
            <a:r>
              <a:rPr lang="en-US" sz="1100" b="0" i="0" u="none" strike="noStrike" cap="none" dirty="0">
                <a:solidFill>
                  <a:srgbClr val="000000"/>
                </a:solidFill>
                <a:effectLst/>
                <a:latin typeface="Arial"/>
                <a:ea typeface="Arial"/>
                <a:cs typeface="Arial"/>
                <a:sym typeface="Arial"/>
              </a:rPr>
              <a:t> from that from B to A.</a:t>
            </a:r>
          </a:p>
          <a:p>
            <a:endParaRPr lang="en-US" dirty="0"/>
          </a:p>
        </p:txBody>
      </p:sp>
    </p:spTree>
    <p:extLst>
      <p:ext uri="{BB962C8B-B14F-4D97-AF65-F5344CB8AC3E}">
        <p14:creationId xmlns:p14="http://schemas.microsoft.com/office/powerpoint/2010/main" val="40414110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100" b="0" i="0" u="none" strike="noStrike" cap="none" dirty="0">
                <a:solidFill>
                  <a:srgbClr val="000000"/>
                </a:solidFill>
                <a:effectLst/>
                <a:latin typeface="Arial"/>
                <a:ea typeface="Arial"/>
                <a:cs typeface="Arial"/>
                <a:sym typeface="Arial"/>
              </a:rPr>
              <a:t>A graph with three strongly connected components</a:t>
            </a:r>
          </a:p>
          <a:p>
            <a:endParaRPr lang="en-US" dirty="0"/>
          </a:p>
        </p:txBody>
      </p:sp>
    </p:spTree>
    <p:extLst>
      <p:ext uri="{BB962C8B-B14F-4D97-AF65-F5344CB8AC3E}">
        <p14:creationId xmlns:p14="http://schemas.microsoft.com/office/powerpoint/2010/main" val="895936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601515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8069652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432fb4c74e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432fb4c74e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000000"/>
                </a:solidFill>
                <a:effectLst/>
                <a:latin typeface="Arial"/>
                <a:ea typeface="Arial"/>
                <a:cs typeface="Arial"/>
                <a:sym typeface="Arial"/>
              </a:rPr>
              <a:t>Figure 1 illustrates the graph theoretical definition of a network. It shows a sociogram of marriage and business relations among 16 families in Florence (Italy) around 1400 AD. The data are part of a larger dataset collected and analyzed by John F. Padgett. In a sociogram, vertices are represented by circles, so each family is represented by a circle. Lines, connecting two circles in the sociogram, can be of two types: directed or undirected. Here, directed lines represent business relations among families. They are drawn as black arcs in Figure 1, pointing towards the more prosperous family. Marriage relations between families are undirected lines or edges in the network. They are represented by grey lines in the sociogram. </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419669843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432fb4c74e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432fb4c74e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000000"/>
                </a:solidFill>
                <a:effectLst/>
                <a:latin typeface="Arial"/>
                <a:ea typeface="Arial"/>
                <a:cs typeface="Arial"/>
                <a:sym typeface="Arial"/>
              </a:rPr>
              <a:t>Figure 1 illustrates the graph theoretical definition of a network. It shows a sociogram of marriage and business relations among 16 families in Florence (Italy) around 1400 AD. The data are part of a larger dataset collected and analyzed by John F. Padgett. In a sociogram, vertices are represented by circles, so each family is represented by a circle. Lines, connecting two circles in the sociogram, can be of two types: directed or undirected. Here, directed lines represent business relations among families. They are drawn as black arcs in Figure 1, pointing towards the more prosperous family. Marriage relations between families are undirected lines or edges in the network. They are represented by grey lines in the sociogram. </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03138593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p:cNvGrpSpPr/>
        <p:nvPr/>
      </p:nvGrpSpPr>
      <p:grpSpPr>
        <a:xfrm>
          <a:off x="0" y="0"/>
          <a:ext cx="0" cy="0"/>
          <a:chOff x="0" y="0"/>
          <a:chExt cx="0" cy="0"/>
        </a:xfrm>
      </p:grpSpPr>
      <p:sp>
        <p:nvSpPr>
          <p:cNvPr id="684" name="Google Shape;684;g432fb4c74e_0_8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5" name="Google Shape;685;g432fb4c74e_0_8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marR="0" lvl="0" indent="-298450" algn="l" rtl="0">
              <a:lnSpc>
                <a:spcPct val="100000"/>
              </a:lnSpc>
              <a:spcBef>
                <a:spcPts val="0"/>
              </a:spcBef>
              <a:spcAft>
                <a:spcPts val="0"/>
              </a:spcAft>
              <a:buClr>
                <a:srgbClr val="000000"/>
              </a:buClr>
              <a:buSzPts val="1100"/>
              <a:buFont typeface="Arial"/>
              <a:buChar char="●"/>
            </a:pPr>
            <a:r>
              <a:rPr lang="en"/>
              <a:t>An image is not just an arbitrary function, these images are actually projections of 3D scenes, of 3D points</a:t>
            </a:r>
            <a:endParaRPr/>
          </a:p>
        </p:txBody>
      </p:sp>
    </p:spTree>
    <p:extLst>
      <p:ext uri="{BB962C8B-B14F-4D97-AF65-F5344CB8AC3E}">
        <p14:creationId xmlns:p14="http://schemas.microsoft.com/office/powerpoint/2010/main" val="116540873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8"/>
        <p:cNvGrpSpPr/>
        <p:nvPr/>
      </p:nvGrpSpPr>
      <p:grpSpPr>
        <a:xfrm>
          <a:off x="0" y="0"/>
          <a:ext cx="0" cy="0"/>
          <a:chOff x="0" y="0"/>
          <a:chExt cx="0" cy="0"/>
        </a:xfrm>
      </p:grpSpPr>
      <p:sp>
        <p:nvSpPr>
          <p:cNvPr id="689" name="Google Shape;689;g432fb4c74e_0_8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0" name="Google Shape;690;g432fb4c74e_0_8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737316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432fb4c74e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432fb4c74e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sz="1100" b="0" i="0" u="none" strike="noStrike" cap="none" dirty="0">
                <a:solidFill>
                  <a:srgbClr val="000000"/>
                </a:solidFill>
                <a:effectLst/>
                <a:latin typeface="Arial"/>
                <a:ea typeface="Arial"/>
                <a:cs typeface="Arial"/>
                <a:sym typeface="Arial"/>
              </a:rPr>
              <a:t>The network of Florentine families contains two different relations. As a consequence, two families are sometimes connected by two lines: both a marriage edge and a business arc. Loops do not occur, although it is not impossible that members of the same family trade among themselves. In graph theory, a simple graph is a graph without multiple lines and, in the case of an undirected graph, without loops. A simple graph can easily be stored in a matrix, which is called an adjacency matrix or </a:t>
            </a:r>
            <a:r>
              <a:rPr lang="en-US" sz="1100" b="0" i="0" u="none" strike="noStrike" cap="none" dirty="0" err="1">
                <a:solidFill>
                  <a:srgbClr val="000000"/>
                </a:solidFill>
                <a:effectLst/>
                <a:latin typeface="Arial"/>
                <a:ea typeface="Arial"/>
                <a:cs typeface="Arial"/>
                <a:sym typeface="Arial"/>
              </a:rPr>
              <a:t>sociomatrix</a:t>
            </a:r>
            <a:r>
              <a:rPr lang="en-US" sz="1100" b="0" i="0" u="none" strike="noStrike" cap="none" dirty="0">
                <a:solidFill>
                  <a:srgbClr val="000000"/>
                </a:solidFill>
                <a:effectLst/>
                <a:latin typeface="Arial"/>
                <a:ea typeface="Arial"/>
                <a:cs typeface="Arial"/>
                <a:sym typeface="Arial"/>
              </a:rPr>
              <a:t>. So if we split the two relations in this network, we would obtain two simple graphs that can be represented by </a:t>
            </a:r>
            <a:r>
              <a:rPr lang="en-US" sz="1100" b="0" i="0" u="none" strike="noStrike" cap="none" dirty="0" err="1">
                <a:solidFill>
                  <a:srgbClr val="000000"/>
                </a:solidFill>
                <a:effectLst/>
                <a:latin typeface="Arial"/>
                <a:ea typeface="Arial"/>
                <a:cs typeface="Arial"/>
                <a:sym typeface="Arial"/>
              </a:rPr>
              <a:t>sociomatrices</a:t>
            </a:r>
            <a:r>
              <a:rPr lang="en-US" sz="1100" b="0" i="0" u="none" strike="noStrike" cap="none" dirty="0">
                <a:solidFill>
                  <a:srgbClr val="000000"/>
                </a:solidFill>
                <a:effectLst/>
                <a:latin typeface="Arial"/>
                <a:ea typeface="Arial"/>
                <a:cs typeface="Arial"/>
                <a:sym typeface="Arial"/>
              </a:rPr>
              <a:t> </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3736023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432fb4c74e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432fb4c74e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272988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432fb4c74e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432fb4c74e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525123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459715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193827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715994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1_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300" b="0" i="0">
                <a:solidFill>
                  <a:schemeClr val="tx1"/>
                </a:solidFill>
                <a:latin typeface="Arial"/>
                <a:cs typeface="Arial"/>
              </a:defRPr>
            </a:lvl1pPr>
          </a:lstStyle>
          <a:p>
            <a:endParaRPr/>
          </a:p>
        </p:txBody>
      </p:sp>
      <p:sp>
        <p:nvSpPr>
          <p:cNvPr id="3" name="Holder 3"/>
          <p:cNvSpPr>
            <a:spLocks noGrp="1"/>
          </p:cNvSpPr>
          <p:nvPr>
            <p:ph type="ftr" sz="quarter" idx="5"/>
          </p:nvPr>
        </p:nvSpPr>
        <p:spPr>
          <a:xfrm>
            <a:off x="3108960" y="4783455"/>
            <a:ext cx="2926080" cy="257175"/>
          </a:xfrm>
          <a:prstGeom prst="rect">
            <a:avLst/>
          </a:prstGeom>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a:xfrm>
            <a:off x="457200" y="4783455"/>
            <a:ext cx="2103120" cy="257175"/>
          </a:xfrm>
          <a:prstGeom prst="rect">
            <a:avLst/>
          </a:prstGeom>
        </p:spPr>
        <p:txBody>
          <a:bodyPr lIns="0" tIns="0" rIns="0" bIns="0"/>
          <a:lstStyle>
            <a:lvl1pPr algn="l">
              <a:defRPr>
                <a:solidFill>
                  <a:schemeClr val="tx1">
                    <a:tint val="75000"/>
                  </a:schemeClr>
                </a:solidFill>
              </a:defRPr>
            </a:lvl1pPr>
          </a:lstStyle>
          <a:p>
            <a:fld id="{1D8BD707-D9CF-40AE-B4C6-C98DA3205C09}" type="datetimeFigureOut">
              <a:rPr lang="en-US"/>
              <a:t>5/16/19</a:t>
            </a:fld>
            <a:endParaRPr lang="en-US"/>
          </a:p>
        </p:txBody>
      </p:sp>
      <p:sp>
        <p:nvSpPr>
          <p:cNvPr id="5" name="Holder 5"/>
          <p:cNvSpPr>
            <a:spLocks noGrp="1"/>
          </p:cNvSpPr>
          <p:nvPr>
            <p:ph type="sldNum" sz="quarter" idx="7"/>
          </p:nvPr>
        </p:nvSpPr>
        <p:spPr/>
        <p:txBody>
          <a:bodyPr lIns="0" tIns="0" rIns="0" bIns="0"/>
          <a:lstStyle>
            <a:lvl1pPr>
              <a:defRPr sz="600" b="0" i="0">
                <a:solidFill>
                  <a:schemeClr val="tx1"/>
                </a:solidFill>
                <a:latin typeface="Arial"/>
                <a:cs typeface="Arial"/>
              </a:defRPr>
            </a:lvl1pPr>
          </a:lstStyle>
          <a:p>
            <a:pPr marL="19050">
              <a:spcBef>
                <a:spcPts val="19"/>
              </a:spcBef>
            </a:pPr>
            <a:fld id="{81D60167-4931-47E6-BA6A-407CBD079E47}" type="slidenum">
              <a:rPr lang="uk-UA" smtClean="0"/>
              <a:pPr marL="19050">
                <a:spcBef>
                  <a:spcPts val="19"/>
                </a:spcBef>
              </a:pPr>
              <a:t>‹#›</a:t>
            </a:fld>
            <a:endParaRPr lang="uk-UA" dirty="0"/>
          </a:p>
        </p:txBody>
      </p:sp>
    </p:spTree>
    <p:extLst>
      <p:ext uri="{BB962C8B-B14F-4D97-AF65-F5344CB8AC3E}">
        <p14:creationId xmlns:p14="http://schemas.microsoft.com/office/powerpoint/2010/main" val="15931694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300" b="0" i="0">
                <a:solidFill>
                  <a:schemeClr val="tx1"/>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a:xfrm>
            <a:off x="3108960" y="4783455"/>
            <a:ext cx="2926080" cy="257175"/>
          </a:xfrm>
          <a:prstGeom prst="rect">
            <a:avLst/>
          </a:prstGeom>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457200" y="4783455"/>
            <a:ext cx="2103120" cy="257175"/>
          </a:xfrm>
          <a:prstGeom prst="rect">
            <a:avLst/>
          </a:prstGeom>
        </p:spPr>
        <p:txBody>
          <a:bodyPr lIns="0" tIns="0" rIns="0" bIns="0"/>
          <a:lstStyle>
            <a:lvl1pPr algn="l">
              <a:defRPr>
                <a:solidFill>
                  <a:schemeClr val="tx1">
                    <a:tint val="75000"/>
                  </a:schemeClr>
                </a:solidFill>
              </a:defRPr>
            </a:lvl1pPr>
          </a:lstStyle>
          <a:p>
            <a:fld id="{1D8BD707-D9CF-40AE-B4C6-C98DA3205C09}" type="datetimeFigureOut">
              <a:rPr lang="en-US"/>
              <a:t>5/16/19</a:t>
            </a:fld>
            <a:endParaRPr lang="en-US"/>
          </a:p>
        </p:txBody>
      </p:sp>
      <p:sp>
        <p:nvSpPr>
          <p:cNvPr id="6" name="Holder 6"/>
          <p:cNvSpPr>
            <a:spLocks noGrp="1"/>
          </p:cNvSpPr>
          <p:nvPr>
            <p:ph type="sldNum" sz="quarter" idx="7"/>
          </p:nvPr>
        </p:nvSpPr>
        <p:spPr/>
        <p:txBody>
          <a:bodyPr lIns="0" tIns="0" rIns="0" bIns="0"/>
          <a:lstStyle>
            <a:lvl1pPr>
              <a:defRPr sz="600" b="0" i="0">
                <a:solidFill>
                  <a:schemeClr val="tx1"/>
                </a:solidFill>
                <a:latin typeface="Arial"/>
                <a:cs typeface="Arial"/>
              </a:defRPr>
            </a:lvl1pPr>
          </a:lstStyle>
          <a:p>
            <a:pPr marL="19050">
              <a:spcBef>
                <a:spcPts val="19"/>
              </a:spcBef>
            </a:pPr>
            <a:fld id="{81D60167-4931-47E6-BA6A-407CBD079E47}" type="slidenum">
              <a:rPr lang="uk-UA" smtClean="0"/>
              <a:pPr marL="19050">
                <a:spcBef>
                  <a:spcPts val="19"/>
                </a:spcBef>
              </a:pPr>
              <a:t>‹#›</a:t>
            </a:fld>
            <a:endParaRPr lang="uk-UA" dirty="0"/>
          </a:p>
        </p:txBody>
      </p:sp>
    </p:spTree>
    <p:extLst>
      <p:ext uri="{BB962C8B-B14F-4D97-AF65-F5344CB8AC3E}">
        <p14:creationId xmlns:p14="http://schemas.microsoft.com/office/powerpoint/2010/main" val="19855433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60" r:id="rId12"/>
    <p:sldLayoutId id="2147483661"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tszasz@uchicago.edu"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https://rcc.uchicago.edu/" TargetMode="Externa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rcc-uchicago/Intro_Computer_Vision" TargetMode="External"/><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hyperlink" Target="http://web.b.ebscohost.com.proxy.uchicago.edu/ehost/ebookviewer/ebook?sid=2e6efeab-8174-4202-b8d5-b35c2fb0958f%40sessionmgr120&amp;vid=0&amp;format=EB" TargetMode="External"/><Relationship Id="rId4" Type="http://schemas.openxmlformats.org/officeDocument/2006/relationships/hyperlink" Target="https://github.com/rcc-uchicago/network_visualization"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6.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hyperlink" Target="https://igraph.org/r/" TargetMode="External"/><Relationship Id="rId2" Type="http://schemas.openxmlformats.org/officeDocument/2006/relationships/hyperlink" Target="https://igraph.org/python/"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https://gephi.org/" TargetMode="Externa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hyperlink" Target="https://t.umblr.com/redirect?z=https://www.ncbi.nlm.nih.gov/pmc/articles/PMC6172751/&amp;t=ZDZiZmIyMTVlOTBjNWI1YTBjMWM4OWI2YzE0ZjRlYTIxNjE1NzU0ZSwxcENad3VEZw==&amp;b=t:sRmvvH_EFidq02AzPfVfig&amp;p=https://cytoscape-publications.tumblr.com/post/179200579083/microrna-expression-profile-of-urinary-exosomes-in&amp;m=1" TargetMode="External"/><Relationship Id="rId4" Type="http://schemas.openxmlformats.org/officeDocument/2006/relationships/hyperlink" Target="https://cytoscape.org/"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8" Type="http://schemas.openxmlformats.org/officeDocument/2006/relationships/image" Target="../media/image22.png"/><Relationship Id="rId3" Type="http://schemas.microsoft.com/office/2007/relationships/media" Target="../media/media2.mp4"/><Relationship Id="rId7" Type="http://schemas.openxmlformats.org/officeDocument/2006/relationships/slideLayout" Target="../slideLayouts/slideLayout13.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video" Target="../media/media3.mp4"/><Relationship Id="rId5" Type="http://schemas.microsoft.com/office/2007/relationships/media" Target="../media/media3.mp4"/><Relationship Id="rId10" Type="http://schemas.openxmlformats.org/officeDocument/2006/relationships/image" Target="../media/image24.png"/><Relationship Id="rId4" Type="http://schemas.openxmlformats.org/officeDocument/2006/relationships/video" Target="../media/media2.mp4"/><Relationship Id="rId9" Type="http://schemas.openxmlformats.org/officeDocument/2006/relationships/image" Target="../media/image23.png"/></Relationships>
</file>

<file path=ppt/slides/_rels/slide44.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hyperlink" Target="https://youtu.be/Zgc6lKeLSsE" TargetMode="External"/><Relationship Id="rId1" Type="http://schemas.openxmlformats.org/officeDocument/2006/relationships/slideLayout" Target="../slideLayouts/slideLayout12.xml"/><Relationship Id="rId5" Type="http://schemas.openxmlformats.org/officeDocument/2006/relationships/image" Target="../media/image26.png"/><Relationship Id="rId4" Type="http://schemas.openxmlformats.org/officeDocument/2006/relationships/hyperlink" Target="https://youtu.be/KcxYYOansyI" TargetMode="External"/></Relationships>
</file>

<file path=ppt/slides/_rels/slide45.xml.rels><?xml version="1.0" encoding="UTF-8" standalone="yes"?>
<Relationships xmlns="http://schemas.openxmlformats.org/package/2006/relationships"><Relationship Id="rId3" Type="http://schemas.openxmlformats.org/officeDocument/2006/relationships/hyperlink" Target="https://journals.plos.org/plosone/article?id=10.1371/journal.pone.0166083" TargetMode="External"/><Relationship Id="rId2" Type="http://schemas.openxmlformats.org/officeDocument/2006/relationships/image" Target="../media/image27.png"/><Relationship Id="rId1" Type="http://schemas.openxmlformats.org/officeDocument/2006/relationships/slideLayout" Target="../slideLayouts/slideLayout11.xml"/><Relationship Id="rId4" Type="http://schemas.openxmlformats.org/officeDocument/2006/relationships/image" Target="../media/image28.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29.jpg"/><Relationship Id="rId1" Type="http://schemas.openxmlformats.org/officeDocument/2006/relationships/slideLayout" Target="../slideLayouts/slideLayout12.xml"/><Relationship Id="rId4" Type="http://schemas.openxmlformats.org/officeDocument/2006/relationships/image" Target="../media/image31.jp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hyperlink" Target="https://public.tableau.com/" TargetMode="External"/><Relationship Id="rId2" Type="http://schemas.openxmlformats.org/officeDocument/2006/relationships/hyperlink" Target="https://datawrapper.de/" TargetMode="External"/><Relationship Id="rId1" Type="http://schemas.openxmlformats.org/officeDocument/2006/relationships/slideLayout" Target="../slideLayouts/slideLayout12.xml"/><Relationship Id="rId5" Type="http://schemas.openxmlformats.org/officeDocument/2006/relationships/hyperlink" Target="http://timeline.knightlab.com/" TargetMode="External"/><Relationship Id="rId4" Type="http://schemas.openxmlformats.org/officeDocument/2006/relationships/hyperlink" Target="http://raw.densitydesign.org/" TargetMode="External"/></Relationships>
</file>

<file path=ppt/slides/_rels/slide51.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hyperlink" Target="https://rcc-visualization.slack.com/signup" TargetMode="External"/><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8" y="12598"/>
            <a:ext cx="8520600" cy="2052600"/>
          </a:xfrm>
          <a:prstGeom prst="rect">
            <a:avLst/>
          </a:prstGeom>
        </p:spPr>
        <p:txBody>
          <a:bodyPr spcFirstLastPara="1" wrap="square" lIns="91425" tIns="91425" rIns="91425" bIns="91425" anchor="b" anchorCtr="0">
            <a:noAutofit/>
          </a:bodyPr>
          <a:lstStyle/>
          <a:p>
            <a:pPr fontAlgn="base"/>
            <a:r>
              <a:rPr lang="en-US" dirty="0"/>
              <a:t>Introduction to Network Analysis and Visualization</a:t>
            </a:r>
          </a:p>
        </p:txBody>
      </p:sp>
      <p:sp>
        <p:nvSpPr>
          <p:cNvPr id="55" name="Google Shape;55;p13"/>
          <p:cNvSpPr txBox="1">
            <a:spLocks noGrp="1"/>
          </p:cNvSpPr>
          <p:nvPr>
            <p:ph type="subTitle" idx="1"/>
          </p:nvPr>
        </p:nvSpPr>
        <p:spPr>
          <a:xfrm>
            <a:off x="311708" y="3721498"/>
            <a:ext cx="85206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Kazutaka “Taka</a:t>
            </a:r>
            <a:r>
              <a:rPr lang="en-US"/>
              <a:t>” Takahashi</a:t>
            </a:r>
            <a:endParaRPr dirty="0"/>
          </a:p>
          <a:p>
            <a:pPr marL="0" lvl="0" indent="0" algn="ctr" rtl="0">
              <a:spcBef>
                <a:spcPts val="0"/>
              </a:spcBef>
              <a:spcAft>
                <a:spcPts val="0"/>
              </a:spcAft>
              <a:buNone/>
            </a:pPr>
            <a:r>
              <a:rPr lang="en-US" u="sng" dirty="0">
                <a:solidFill>
                  <a:schemeClr val="hlink"/>
                </a:solidFill>
                <a:hlinkClick r:id="rId3"/>
              </a:rPr>
              <a:t>kazutaka</a:t>
            </a:r>
            <a:r>
              <a:rPr lang="en" u="sng" dirty="0">
                <a:solidFill>
                  <a:schemeClr val="hlink"/>
                </a:solidFill>
                <a:hlinkClick r:id="rId3"/>
              </a:rPr>
              <a:t>@uchicago.edu</a:t>
            </a:r>
            <a:endParaRPr dirty="0"/>
          </a:p>
          <a:p>
            <a:pPr marL="1371600" lvl="0" indent="457200" algn="l" rtl="0">
              <a:spcBef>
                <a:spcPts val="0"/>
              </a:spcBef>
              <a:spcAft>
                <a:spcPts val="0"/>
              </a:spcAft>
              <a:buNone/>
            </a:pPr>
            <a:r>
              <a:rPr lang="en" u="sng" dirty="0">
                <a:solidFill>
                  <a:schemeClr val="hlink"/>
                </a:solidFill>
                <a:hlinkClick r:id="rId4"/>
              </a:rPr>
              <a:t>Research Computing Center</a:t>
            </a:r>
            <a:endParaRPr dirty="0"/>
          </a:p>
        </p:txBody>
      </p:sp>
      <p:sp>
        <p:nvSpPr>
          <p:cNvPr id="6" name="Google Shape;55;p13"/>
          <p:cNvSpPr txBox="1">
            <a:spLocks/>
          </p:cNvSpPr>
          <p:nvPr/>
        </p:nvSpPr>
        <p:spPr>
          <a:xfrm>
            <a:off x="124691" y="1668898"/>
            <a:ext cx="8520600" cy="792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1pPr>
            <a:lvl2pPr marL="914400" marR="0" lvl="1"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2pPr>
            <a:lvl3pPr marL="1371600" marR="0" lvl="2"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3pPr>
            <a:lvl4pPr marL="1828800" marR="0" lvl="3"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4pPr>
            <a:lvl5pPr marL="2286000" marR="0" lvl="4"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5pPr>
            <a:lvl6pPr marL="2743200" marR="0" lvl="5"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6pPr>
            <a:lvl7pPr marL="3200400" marR="0" lvl="6"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7pPr>
            <a:lvl8pPr marL="3657600" marR="0" lvl="7"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8pPr>
            <a:lvl9pPr marL="4114800" marR="0" lvl="8"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9pPr>
          </a:lstStyle>
          <a:p>
            <a:pPr marL="0" indent="0"/>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6D6AB2-7997-D343-B1CC-68466F79FFD8}"/>
              </a:ext>
            </a:extLst>
          </p:cNvPr>
          <p:cNvSpPr>
            <a:spLocks noGrp="1"/>
          </p:cNvSpPr>
          <p:nvPr>
            <p:ph type="title"/>
          </p:nvPr>
        </p:nvSpPr>
        <p:spPr>
          <a:xfrm>
            <a:off x="311700" y="311539"/>
            <a:ext cx="8520600" cy="841800"/>
          </a:xfrm>
        </p:spPr>
        <p:txBody>
          <a:bodyPr/>
          <a:lstStyle/>
          <a:p>
            <a:r>
              <a:rPr lang="en-US" dirty="0"/>
              <a:t>A graph is represented by two sets</a:t>
            </a:r>
          </a:p>
        </p:txBody>
      </p:sp>
      <p:sp>
        <p:nvSpPr>
          <p:cNvPr id="4" name="Title 1">
            <a:extLst>
              <a:ext uri="{FF2B5EF4-FFF2-40B4-BE49-F238E27FC236}">
                <a16:creationId xmlns:a16="http://schemas.microsoft.com/office/drawing/2014/main" id="{DD2FFE05-3EE0-0C4F-87A7-4F21AA293460}"/>
              </a:ext>
            </a:extLst>
          </p:cNvPr>
          <p:cNvSpPr txBox="1">
            <a:spLocks/>
          </p:cNvSpPr>
          <p:nvPr/>
        </p:nvSpPr>
        <p:spPr>
          <a:xfrm>
            <a:off x="217107" y="2954891"/>
            <a:ext cx="8520600" cy="841800"/>
          </a:xfrm>
          <a:prstGeom prst="rect">
            <a:avLst/>
          </a:prstGeom>
          <a:noFill/>
          <a:ln>
            <a:noFill/>
          </a:ln>
        </p:spPr>
        <p:txBody>
          <a:bodyPr spcFirstLastPara="1" wrap="square" lIns="91425" tIns="91425" rIns="91425" bIns="91425" anchor="ctr" anchorCtr="0"/>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9pPr>
          </a:lstStyle>
          <a:p>
            <a:pPr marL="342900" indent="-342900" algn="l">
              <a:buFont typeface="Arial" panose="020B0604020202020204" pitchFamily="34" charset="0"/>
              <a:buChar char="•"/>
            </a:pPr>
            <a:r>
              <a:rPr lang="en-US" sz="2200" dirty="0"/>
              <a:t>A vertex set V of the entities participating in the network. In the</a:t>
            </a:r>
          </a:p>
          <a:p>
            <a:pPr algn="l"/>
            <a:r>
              <a:rPr lang="en-US" sz="2200" dirty="0"/>
              <a:t>rest of the slides typically, n will be the number of vertices</a:t>
            </a:r>
          </a:p>
          <a:p>
            <a:pPr algn="l"/>
            <a:r>
              <a:rPr lang="en-US" sz="2200" dirty="0"/>
              <a:t>Also called node or actor set</a:t>
            </a:r>
          </a:p>
          <a:p>
            <a:pPr algn="l"/>
            <a:r>
              <a:rPr lang="en-US" sz="2200" dirty="0"/>
              <a:t>.</a:t>
            </a:r>
          </a:p>
          <a:p>
            <a:pPr marL="342900" indent="-342900" algn="l">
              <a:buFont typeface="Arial" panose="020B0604020202020204" pitchFamily="34" charset="0"/>
              <a:buChar char="•"/>
            </a:pPr>
            <a:r>
              <a:rPr lang="en-US" sz="2200" dirty="0"/>
              <a:t>An edge set E of the connections between vertices. In the rest</a:t>
            </a:r>
          </a:p>
          <a:p>
            <a:pPr algn="l"/>
            <a:r>
              <a:rPr lang="en-US" sz="2200" dirty="0"/>
              <a:t>of the slides typically, m will be the number of edges</a:t>
            </a:r>
          </a:p>
          <a:p>
            <a:pPr algn="l"/>
            <a:r>
              <a:rPr lang="en-US" sz="2200" dirty="0"/>
              <a:t>Also called link or tie set</a:t>
            </a:r>
          </a:p>
          <a:p>
            <a:pPr algn="l"/>
            <a:endParaRPr lang="en-US" sz="2200" dirty="0"/>
          </a:p>
          <a:p>
            <a:pPr algn="l"/>
            <a:endParaRPr lang="en-US" sz="2200" dirty="0"/>
          </a:p>
          <a:p>
            <a:pPr marL="342900" indent="-342900" algn="l">
              <a:buFont typeface="Arial" panose="020B0604020202020204" pitchFamily="34" charset="0"/>
              <a:buChar char="•"/>
            </a:pPr>
            <a:endParaRPr lang="en-US" sz="2200" dirty="0"/>
          </a:p>
        </p:txBody>
      </p:sp>
    </p:spTree>
    <p:extLst>
      <p:ext uri="{BB962C8B-B14F-4D97-AF65-F5344CB8AC3E}">
        <p14:creationId xmlns:p14="http://schemas.microsoft.com/office/powerpoint/2010/main" val="372597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6D6AB2-7997-D343-B1CC-68466F79FFD8}"/>
              </a:ext>
            </a:extLst>
          </p:cNvPr>
          <p:cNvSpPr>
            <a:spLocks noGrp="1"/>
          </p:cNvSpPr>
          <p:nvPr>
            <p:ph type="title"/>
          </p:nvPr>
        </p:nvSpPr>
        <p:spPr>
          <a:xfrm>
            <a:off x="311700" y="311539"/>
            <a:ext cx="8520600" cy="841800"/>
          </a:xfrm>
        </p:spPr>
        <p:txBody>
          <a:bodyPr/>
          <a:lstStyle/>
          <a:p>
            <a:r>
              <a:rPr lang="en-US" dirty="0"/>
              <a:t>Graph terminology</a:t>
            </a:r>
          </a:p>
        </p:txBody>
      </p:sp>
      <p:sp>
        <p:nvSpPr>
          <p:cNvPr id="4" name="Title 1">
            <a:extLst>
              <a:ext uri="{FF2B5EF4-FFF2-40B4-BE49-F238E27FC236}">
                <a16:creationId xmlns:a16="http://schemas.microsoft.com/office/drawing/2014/main" id="{DD2FFE05-3EE0-0C4F-87A7-4F21AA293460}"/>
              </a:ext>
            </a:extLst>
          </p:cNvPr>
          <p:cNvSpPr txBox="1">
            <a:spLocks/>
          </p:cNvSpPr>
          <p:nvPr/>
        </p:nvSpPr>
        <p:spPr>
          <a:xfrm>
            <a:off x="217107" y="2954891"/>
            <a:ext cx="8520600" cy="841800"/>
          </a:xfrm>
          <a:prstGeom prst="rect">
            <a:avLst/>
          </a:prstGeom>
          <a:noFill/>
          <a:ln>
            <a:noFill/>
          </a:ln>
        </p:spPr>
        <p:txBody>
          <a:bodyPr spcFirstLastPara="1" wrap="square" lIns="91425" tIns="91425" rIns="91425" bIns="91425" anchor="ctr" anchorCtr="0"/>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9pPr>
          </a:lstStyle>
          <a:p>
            <a:pPr marL="342900" indent="-342900" algn="l">
              <a:buFont typeface="Arial" panose="020B0604020202020204" pitchFamily="34" charset="0"/>
              <a:buChar char="•"/>
            </a:pPr>
            <a:r>
              <a:rPr lang="en-US" sz="2200" dirty="0"/>
              <a:t>A graph whose vertices are connected by at most one link is called simple network or simple graph</a:t>
            </a:r>
          </a:p>
          <a:p>
            <a:pPr marL="342900" indent="-342900" algn="l">
              <a:buFont typeface="Arial" panose="020B0604020202020204" pitchFamily="34" charset="0"/>
              <a:buChar char="•"/>
            </a:pPr>
            <a:endParaRPr lang="en-US" sz="2200" dirty="0"/>
          </a:p>
          <a:p>
            <a:pPr marL="342900" indent="-342900" algn="l">
              <a:buFont typeface="Arial" panose="020B0604020202020204" pitchFamily="34" charset="0"/>
              <a:buChar char="•"/>
            </a:pPr>
            <a:r>
              <a:rPr lang="en-US" sz="2200" dirty="0"/>
              <a:t>When two nodes connect with more than one edge, we refer to all those edges collectively as </a:t>
            </a:r>
            <a:r>
              <a:rPr lang="en-US" sz="2200" dirty="0" err="1"/>
              <a:t>multiedge</a:t>
            </a:r>
            <a:r>
              <a:rPr lang="en-US" sz="2200" dirty="0"/>
              <a:t>. The corresponding graph is called multigraph</a:t>
            </a:r>
          </a:p>
          <a:p>
            <a:pPr algn="l"/>
            <a:endParaRPr lang="en-US" sz="2200" dirty="0"/>
          </a:p>
          <a:p>
            <a:pPr marL="342900" indent="-342900" algn="l">
              <a:buFont typeface="Arial" panose="020B0604020202020204" pitchFamily="34" charset="0"/>
              <a:buChar char="•"/>
            </a:pPr>
            <a:r>
              <a:rPr lang="en-US" sz="2200" dirty="0"/>
              <a:t>Depending on the type of connection a node might be connected to itself - Self-edges or self-loops</a:t>
            </a:r>
          </a:p>
          <a:p>
            <a:pPr marL="342900" indent="-342900" algn="l">
              <a:buFont typeface="Arial" panose="020B0604020202020204" pitchFamily="34" charset="0"/>
              <a:buChar char="•"/>
            </a:pPr>
            <a:endParaRPr lang="en-US" sz="2200" dirty="0"/>
          </a:p>
          <a:p>
            <a:pPr marL="342900" indent="-342900" algn="l">
              <a:buFont typeface="Arial" panose="020B0604020202020204" pitchFamily="34" charset="0"/>
              <a:buChar char="•"/>
            </a:pPr>
            <a:endParaRPr lang="en-US" sz="2200" dirty="0"/>
          </a:p>
          <a:p>
            <a:pPr marL="342900" indent="-342900" algn="l">
              <a:buFont typeface="Arial" panose="020B0604020202020204" pitchFamily="34" charset="0"/>
              <a:buChar char="•"/>
            </a:pPr>
            <a:endParaRPr lang="en-US" sz="2200" dirty="0"/>
          </a:p>
          <a:p>
            <a:pPr marL="342900" indent="-342900" algn="l">
              <a:buFont typeface="Arial" panose="020B0604020202020204" pitchFamily="34" charset="0"/>
              <a:buChar char="•"/>
            </a:pPr>
            <a:endParaRPr lang="en-US" sz="2200" dirty="0"/>
          </a:p>
        </p:txBody>
      </p:sp>
    </p:spTree>
    <p:extLst>
      <p:ext uri="{BB962C8B-B14F-4D97-AF65-F5344CB8AC3E}">
        <p14:creationId xmlns:p14="http://schemas.microsoft.com/office/powerpoint/2010/main" val="1988465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5E471A-9B2E-0346-8107-93CC26ADC3C7}"/>
              </a:ext>
            </a:extLst>
          </p:cNvPr>
          <p:cNvSpPr>
            <a:spLocks noGrp="1"/>
          </p:cNvSpPr>
          <p:nvPr>
            <p:ph type="title"/>
          </p:nvPr>
        </p:nvSpPr>
        <p:spPr>
          <a:xfrm>
            <a:off x="311700" y="364091"/>
            <a:ext cx="8520600" cy="841800"/>
          </a:xfrm>
        </p:spPr>
        <p:txBody>
          <a:bodyPr/>
          <a:lstStyle/>
          <a:p>
            <a:r>
              <a:rPr lang="en-US" dirty="0"/>
              <a:t>Example</a:t>
            </a:r>
          </a:p>
        </p:txBody>
      </p:sp>
      <p:pic>
        <p:nvPicPr>
          <p:cNvPr id="4" name="Picture 3">
            <a:extLst>
              <a:ext uri="{FF2B5EF4-FFF2-40B4-BE49-F238E27FC236}">
                <a16:creationId xmlns:a16="http://schemas.microsoft.com/office/drawing/2014/main" id="{BFF8885B-2C67-BA46-A0C7-99FD993E7A65}"/>
              </a:ext>
            </a:extLst>
          </p:cNvPr>
          <p:cNvPicPr>
            <a:picLocks noChangeAspect="1"/>
          </p:cNvPicPr>
          <p:nvPr/>
        </p:nvPicPr>
        <p:blipFill>
          <a:blip r:embed="rId3"/>
          <a:stretch>
            <a:fillRect/>
          </a:stretch>
        </p:blipFill>
        <p:spPr>
          <a:xfrm>
            <a:off x="1003737" y="1226495"/>
            <a:ext cx="7535917" cy="3552914"/>
          </a:xfrm>
          <a:prstGeom prst="rect">
            <a:avLst/>
          </a:prstGeom>
        </p:spPr>
      </p:pic>
    </p:spTree>
    <p:extLst>
      <p:ext uri="{BB962C8B-B14F-4D97-AF65-F5344CB8AC3E}">
        <p14:creationId xmlns:p14="http://schemas.microsoft.com/office/powerpoint/2010/main" val="17292789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6D6AB2-7997-D343-B1CC-68466F79FFD8}"/>
              </a:ext>
            </a:extLst>
          </p:cNvPr>
          <p:cNvSpPr>
            <a:spLocks noGrp="1"/>
          </p:cNvSpPr>
          <p:nvPr>
            <p:ph type="title"/>
          </p:nvPr>
        </p:nvSpPr>
        <p:spPr>
          <a:xfrm>
            <a:off x="311700" y="521746"/>
            <a:ext cx="8520600" cy="841800"/>
          </a:xfrm>
        </p:spPr>
        <p:txBody>
          <a:bodyPr/>
          <a:lstStyle/>
          <a:p>
            <a:r>
              <a:rPr lang="en-US" dirty="0"/>
              <a:t>How can we characterizer network connections? - The adjacency matrix</a:t>
            </a:r>
            <a:br>
              <a:rPr lang="en-US" dirty="0"/>
            </a:br>
            <a:r>
              <a:rPr lang="en-US" dirty="0"/>
              <a:t> </a:t>
            </a:r>
          </a:p>
        </p:txBody>
      </p:sp>
      <p:sp>
        <p:nvSpPr>
          <p:cNvPr id="4" name="Title 1">
            <a:extLst>
              <a:ext uri="{FF2B5EF4-FFF2-40B4-BE49-F238E27FC236}">
                <a16:creationId xmlns:a16="http://schemas.microsoft.com/office/drawing/2014/main" id="{DD2FFE05-3EE0-0C4F-87A7-4F21AA293460}"/>
              </a:ext>
            </a:extLst>
          </p:cNvPr>
          <p:cNvSpPr txBox="1">
            <a:spLocks/>
          </p:cNvSpPr>
          <p:nvPr/>
        </p:nvSpPr>
        <p:spPr>
          <a:xfrm>
            <a:off x="311700" y="2938155"/>
            <a:ext cx="8520600" cy="841800"/>
          </a:xfrm>
          <a:prstGeom prst="rect">
            <a:avLst/>
          </a:prstGeom>
          <a:noFill/>
          <a:ln>
            <a:noFill/>
          </a:ln>
        </p:spPr>
        <p:txBody>
          <a:bodyPr spcFirstLastPara="1" wrap="square" lIns="91425" tIns="91425" rIns="91425" bIns="91425" anchor="ctr" anchorCtr="0"/>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9pPr>
          </a:lstStyle>
          <a:p>
            <a:pPr marL="342900" indent="-342900" algn="l">
              <a:buFont typeface="Arial" panose="020B0604020202020204" pitchFamily="34" charset="0"/>
              <a:buChar char="•"/>
            </a:pPr>
            <a:r>
              <a:rPr lang="en-US" sz="2200" dirty="0"/>
              <a:t>If we label the nodes with IDs 1, 2, … n we can denote each</a:t>
            </a:r>
          </a:p>
          <a:p>
            <a:pPr algn="l"/>
            <a:r>
              <a:rPr lang="en-US" sz="2200" dirty="0"/>
              <a:t>edge as a pair (</a:t>
            </a:r>
            <a:r>
              <a:rPr lang="en-US" sz="2200" dirty="0" err="1"/>
              <a:t>i,j</a:t>
            </a:r>
            <a:r>
              <a:rPr lang="en-US" sz="2200" dirty="0"/>
              <a:t>). This is an </a:t>
            </a:r>
            <a:r>
              <a:rPr lang="en-US" sz="2200" u="sng" dirty="0"/>
              <a:t>edge list </a:t>
            </a:r>
            <a:r>
              <a:rPr lang="en-US" sz="2200" dirty="0"/>
              <a:t>specification. Good for storing and processing networks in computers, but not for</a:t>
            </a:r>
          </a:p>
          <a:p>
            <a:pPr algn="l"/>
            <a:r>
              <a:rPr lang="en-US" sz="2200" dirty="0"/>
              <a:t>mathematical development (we will revisit this after the following)</a:t>
            </a:r>
          </a:p>
          <a:p>
            <a:pPr algn="l"/>
            <a:endParaRPr lang="en-US" sz="2200" dirty="0"/>
          </a:p>
          <a:p>
            <a:pPr marL="342900" indent="-342900" algn="l">
              <a:buFont typeface="Arial" panose="020B0604020202020204" pitchFamily="34" charset="0"/>
              <a:buChar char="•"/>
            </a:pPr>
            <a:r>
              <a:rPr lang="en-US" sz="2200" dirty="0"/>
              <a:t>The adjacency matrix A of a simple graph is a matrix with</a:t>
            </a:r>
          </a:p>
          <a:p>
            <a:pPr algn="l"/>
            <a:r>
              <a:rPr lang="en-US" sz="2200" dirty="0"/>
              <a:t>elements </a:t>
            </a:r>
            <a:r>
              <a:rPr lang="en-US" sz="2200" dirty="0" err="1"/>
              <a:t>Aij</a:t>
            </a:r>
            <a:r>
              <a:rPr lang="en-US" sz="2200" dirty="0"/>
              <a:t> such that:</a:t>
            </a:r>
          </a:p>
          <a:p>
            <a:pPr algn="l"/>
            <a:endParaRPr lang="en-US" sz="2200" dirty="0"/>
          </a:p>
          <a:p>
            <a:pPr marL="342900" indent="-342900" algn="l">
              <a:buFont typeface="Arial" panose="020B0604020202020204" pitchFamily="34" charset="0"/>
              <a:buChar char="•"/>
            </a:pPr>
            <a:endParaRPr lang="en-US" sz="2200" dirty="0"/>
          </a:p>
          <a:p>
            <a:pPr marL="342900" indent="-342900" algn="l">
              <a:buFont typeface="Arial" panose="020B0604020202020204" pitchFamily="34" charset="0"/>
              <a:buChar char="•"/>
            </a:pPr>
            <a:endParaRPr lang="en-US" sz="2200" dirty="0"/>
          </a:p>
          <a:p>
            <a:pPr marL="342900" indent="-342900" algn="l">
              <a:buFont typeface="Arial" panose="020B0604020202020204" pitchFamily="34" charset="0"/>
              <a:buChar char="•"/>
            </a:pPr>
            <a:endParaRPr lang="en-US" sz="2200" dirty="0"/>
          </a:p>
        </p:txBody>
      </p:sp>
      <p:pic>
        <p:nvPicPr>
          <p:cNvPr id="5" name="Picture 4">
            <a:extLst>
              <a:ext uri="{FF2B5EF4-FFF2-40B4-BE49-F238E27FC236}">
                <a16:creationId xmlns:a16="http://schemas.microsoft.com/office/drawing/2014/main" id="{25A22ECD-B1B1-DF4C-9E29-5DB4BD76F16D}"/>
              </a:ext>
            </a:extLst>
          </p:cNvPr>
          <p:cNvPicPr>
            <a:picLocks noChangeAspect="1"/>
          </p:cNvPicPr>
          <p:nvPr/>
        </p:nvPicPr>
        <p:blipFill>
          <a:blip r:embed="rId3"/>
          <a:stretch>
            <a:fillRect/>
          </a:stretch>
        </p:blipFill>
        <p:spPr>
          <a:xfrm>
            <a:off x="1536482" y="3880281"/>
            <a:ext cx="5284732" cy="1129432"/>
          </a:xfrm>
          <a:prstGeom prst="rect">
            <a:avLst/>
          </a:prstGeom>
        </p:spPr>
      </p:pic>
    </p:spTree>
    <p:extLst>
      <p:ext uri="{BB962C8B-B14F-4D97-AF65-F5344CB8AC3E}">
        <p14:creationId xmlns:p14="http://schemas.microsoft.com/office/powerpoint/2010/main" val="23658132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5E471A-9B2E-0346-8107-93CC26ADC3C7}"/>
              </a:ext>
            </a:extLst>
          </p:cNvPr>
          <p:cNvSpPr>
            <a:spLocks noGrp="1"/>
          </p:cNvSpPr>
          <p:nvPr>
            <p:ph type="title"/>
          </p:nvPr>
        </p:nvSpPr>
        <p:spPr>
          <a:xfrm>
            <a:off x="311700" y="364091"/>
            <a:ext cx="8520600" cy="841800"/>
          </a:xfrm>
        </p:spPr>
        <p:txBody>
          <a:bodyPr/>
          <a:lstStyle/>
          <a:p>
            <a:r>
              <a:rPr lang="en-US" dirty="0"/>
              <a:t>Example</a:t>
            </a:r>
          </a:p>
        </p:txBody>
      </p:sp>
      <p:pic>
        <p:nvPicPr>
          <p:cNvPr id="4" name="Picture 3">
            <a:extLst>
              <a:ext uri="{FF2B5EF4-FFF2-40B4-BE49-F238E27FC236}">
                <a16:creationId xmlns:a16="http://schemas.microsoft.com/office/drawing/2014/main" id="{BFF8885B-2C67-BA46-A0C7-99FD993E7A65}"/>
              </a:ext>
            </a:extLst>
          </p:cNvPr>
          <p:cNvPicPr>
            <a:picLocks noChangeAspect="1"/>
          </p:cNvPicPr>
          <p:nvPr/>
        </p:nvPicPr>
        <p:blipFill>
          <a:blip r:embed="rId3"/>
          <a:stretch>
            <a:fillRect/>
          </a:stretch>
        </p:blipFill>
        <p:spPr>
          <a:xfrm>
            <a:off x="1003737" y="1226495"/>
            <a:ext cx="7535917" cy="3552914"/>
          </a:xfrm>
          <a:prstGeom prst="rect">
            <a:avLst/>
          </a:prstGeom>
        </p:spPr>
      </p:pic>
      <p:pic>
        <p:nvPicPr>
          <p:cNvPr id="5" name="Picture 4">
            <a:extLst>
              <a:ext uri="{FF2B5EF4-FFF2-40B4-BE49-F238E27FC236}">
                <a16:creationId xmlns:a16="http://schemas.microsoft.com/office/drawing/2014/main" id="{AE59A919-31B7-2348-8D4F-B295615B369F}"/>
              </a:ext>
            </a:extLst>
          </p:cNvPr>
          <p:cNvPicPr>
            <a:picLocks noChangeAspect="1"/>
          </p:cNvPicPr>
          <p:nvPr/>
        </p:nvPicPr>
        <p:blipFill>
          <a:blip r:embed="rId4"/>
          <a:stretch>
            <a:fillRect/>
          </a:stretch>
        </p:blipFill>
        <p:spPr>
          <a:xfrm>
            <a:off x="3877441" y="1155700"/>
            <a:ext cx="5130800" cy="3987800"/>
          </a:xfrm>
          <a:prstGeom prst="rect">
            <a:avLst/>
          </a:prstGeom>
        </p:spPr>
      </p:pic>
    </p:spTree>
    <p:extLst>
      <p:ext uri="{BB962C8B-B14F-4D97-AF65-F5344CB8AC3E}">
        <p14:creationId xmlns:p14="http://schemas.microsoft.com/office/powerpoint/2010/main" val="4290132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6D6AB2-7997-D343-B1CC-68466F79FFD8}"/>
              </a:ext>
            </a:extLst>
          </p:cNvPr>
          <p:cNvSpPr>
            <a:spLocks noGrp="1"/>
          </p:cNvSpPr>
          <p:nvPr>
            <p:ph type="title"/>
          </p:nvPr>
        </p:nvSpPr>
        <p:spPr>
          <a:xfrm>
            <a:off x="311700" y="311539"/>
            <a:ext cx="8520600" cy="841800"/>
          </a:xfrm>
        </p:spPr>
        <p:txBody>
          <a:bodyPr/>
          <a:lstStyle/>
          <a:p>
            <a:r>
              <a:rPr lang="en-US" dirty="0"/>
              <a:t>Observations</a:t>
            </a:r>
          </a:p>
        </p:txBody>
      </p:sp>
      <p:sp>
        <p:nvSpPr>
          <p:cNvPr id="4" name="Title 1">
            <a:extLst>
              <a:ext uri="{FF2B5EF4-FFF2-40B4-BE49-F238E27FC236}">
                <a16:creationId xmlns:a16="http://schemas.microsoft.com/office/drawing/2014/main" id="{DD2FFE05-3EE0-0C4F-87A7-4F21AA293460}"/>
              </a:ext>
            </a:extLst>
          </p:cNvPr>
          <p:cNvSpPr txBox="1">
            <a:spLocks/>
          </p:cNvSpPr>
          <p:nvPr/>
        </p:nvSpPr>
        <p:spPr>
          <a:xfrm>
            <a:off x="217107" y="2954891"/>
            <a:ext cx="8520600" cy="841800"/>
          </a:xfrm>
          <a:prstGeom prst="rect">
            <a:avLst/>
          </a:prstGeom>
          <a:noFill/>
          <a:ln>
            <a:noFill/>
          </a:ln>
        </p:spPr>
        <p:txBody>
          <a:bodyPr spcFirstLastPara="1" wrap="square" lIns="91425" tIns="91425" rIns="91425" bIns="91425" anchor="ctr" anchorCtr="0"/>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9pPr>
          </a:lstStyle>
          <a:p>
            <a:pPr marL="342900" indent="-342900" algn="l">
              <a:buFont typeface="Arial" panose="020B0604020202020204" pitchFamily="34" charset="0"/>
              <a:buChar char="•"/>
            </a:pPr>
            <a:r>
              <a:rPr lang="en-US" sz="2200" dirty="0"/>
              <a:t>For the (typical) case of no self-loops, the diagonal of the</a:t>
            </a:r>
          </a:p>
          <a:p>
            <a:pPr algn="l"/>
            <a:r>
              <a:rPr lang="en-US" sz="2200" dirty="0"/>
              <a:t>matrix is all 0</a:t>
            </a:r>
          </a:p>
          <a:p>
            <a:pPr marL="342900" indent="-342900" algn="l">
              <a:buFont typeface="Arial" panose="020B0604020202020204" pitchFamily="34" charset="0"/>
              <a:buChar char="•"/>
            </a:pPr>
            <a:endParaRPr lang="en-US" sz="2200" dirty="0"/>
          </a:p>
          <a:p>
            <a:pPr marL="342900" indent="-342900" algn="l">
              <a:buFont typeface="Arial" panose="020B0604020202020204" pitchFamily="34" charset="0"/>
              <a:buChar char="•"/>
            </a:pPr>
            <a:r>
              <a:rPr lang="en-US" sz="2200" dirty="0"/>
              <a:t>For undirected networks, since the existence of edge (</a:t>
            </a:r>
            <a:r>
              <a:rPr lang="en-US" sz="2200" dirty="0" err="1"/>
              <a:t>i,j</a:t>
            </a:r>
            <a:r>
              <a:rPr lang="en-US" sz="2200" dirty="0"/>
              <a:t>)</a:t>
            </a:r>
          </a:p>
          <a:p>
            <a:pPr algn="l"/>
            <a:r>
              <a:rPr lang="en-US" sz="2200" dirty="0"/>
              <a:t>assumes the existence of the edge (</a:t>
            </a:r>
            <a:r>
              <a:rPr lang="en-US" sz="2200" dirty="0" err="1"/>
              <a:t>j,i</a:t>
            </a:r>
            <a:r>
              <a:rPr lang="en-US" sz="2200" dirty="0"/>
              <a:t>), matrix A is symmetric</a:t>
            </a:r>
          </a:p>
          <a:p>
            <a:pPr algn="l"/>
            <a:endParaRPr lang="en-US" sz="2200" dirty="0"/>
          </a:p>
          <a:p>
            <a:pPr marL="342900" indent="-342900" algn="l">
              <a:buFont typeface="Arial" panose="020B0604020202020204" pitchFamily="34" charset="0"/>
              <a:buChar char="•"/>
            </a:pPr>
            <a:r>
              <a:rPr lang="en-US" sz="2200" dirty="0" err="1"/>
              <a:t>Multiedges</a:t>
            </a:r>
            <a:r>
              <a:rPr lang="en-US" sz="2200" dirty="0"/>
              <a:t> are represented by setting the corresponding</a:t>
            </a:r>
          </a:p>
          <a:p>
            <a:pPr algn="l"/>
            <a:r>
              <a:rPr lang="en-US" sz="2200" dirty="0"/>
              <a:t>entry equal to the number of distinct edges</a:t>
            </a:r>
          </a:p>
          <a:p>
            <a:pPr marL="342900" indent="-342900" algn="l">
              <a:buFont typeface="Arial" panose="020B0604020202020204" pitchFamily="34" charset="0"/>
              <a:buChar char="•"/>
            </a:pPr>
            <a:endParaRPr lang="en-US" sz="2200" dirty="0"/>
          </a:p>
        </p:txBody>
      </p:sp>
    </p:spTree>
    <p:extLst>
      <p:ext uri="{BB962C8B-B14F-4D97-AF65-F5344CB8AC3E}">
        <p14:creationId xmlns:p14="http://schemas.microsoft.com/office/powerpoint/2010/main" val="3057427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5E76BE-B716-8D48-9E58-8F985D787D6D}"/>
              </a:ext>
            </a:extLst>
          </p:cNvPr>
          <p:cNvSpPr>
            <a:spLocks noGrp="1"/>
          </p:cNvSpPr>
          <p:nvPr>
            <p:ph type="title"/>
          </p:nvPr>
        </p:nvSpPr>
        <p:spPr>
          <a:xfrm>
            <a:off x="311700" y="395623"/>
            <a:ext cx="8520600" cy="841800"/>
          </a:xfrm>
        </p:spPr>
        <p:txBody>
          <a:bodyPr/>
          <a:lstStyle/>
          <a:p>
            <a:r>
              <a:rPr lang="en-US" dirty="0"/>
              <a:t>For graph analysis and visualization:</a:t>
            </a:r>
            <a:br>
              <a:rPr lang="en-US" dirty="0"/>
            </a:br>
            <a:br>
              <a:rPr lang="en-US" dirty="0"/>
            </a:br>
            <a:r>
              <a:rPr lang="en-US" dirty="0"/>
              <a:t>https://</a:t>
            </a:r>
            <a:r>
              <a:rPr lang="en-US" dirty="0" err="1"/>
              <a:t>igraph.org</a:t>
            </a:r>
            <a:r>
              <a:rPr lang="en-US" dirty="0"/>
              <a:t>/python/ </a:t>
            </a:r>
          </a:p>
        </p:txBody>
      </p:sp>
    </p:spTree>
    <p:extLst>
      <p:ext uri="{BB962C8B-B14F-4D97-AF65-F5344CB8AC3E}">
        <p14:creationId xmlns:p14="http://schemas.microsoft.com/office/powerpoint/2010/main" val="30015979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C76FF4-EFF6-F644-8C8C-0CEDD9941C1C}"/>
              </a:ext>
            </a:extLst>
          </p:cNvPr>
          <p:cNvSpPr>
            <a:spLocks noGrp="1"/>
          </p:cNvSpPr>
          <p:nvPr>
            <p:ph type="title"/>
          </p:nvPr>
        </p:nvSpPr>
        <p:spPr>
          <a:xfrm>
            <a:off x="238128" y="521747"/>
            <a:ext cx="8520600" cy="841800"/>
          </a:xfrm>
        </p:spPr>
        <p:txBody>
          <a:bodyPr/>
          <a:lstStyle/>
          <a:p>
            <a:pPr algn="l"/>
            <a:r>
              <a:rPr lang="en-US" dirty="0">
                <a:solidFill>
                  <a:srgbClr val="0070C0"/>
                </a:solidFill>
              </a:rPr>
              <a:t>R code based on package igraph: generate graph from adjacency matrix</a:t>
            </a:r>
            <a:br>
              <a:rPr lang="en-US" dirty="0">
                <a:solidFill>
                  <a:srgbClr val="0070C0"/>
                </a:solidFill>
              </a:rPr>
            </a:br>
            <a:endParaRPr lang="en-US" dirty="0">
              <a:solidFill>
                <a:srgbClr val="0070C0"/>
              </a:solidFill>
            </a:endParaRPr>
          </a:p>
        </p:txBody>
      </p:sp>
      <p:sp>
        <p:nvSpPr>
          <p:cNvPr id="3" name="Title 1">
            <a:extLst>
              <a:ext uri="{FF2B5EF4-FFF2-40B4-BE49-F238E27FC236}">
                <a16:creationId xmlns:a16="http://schemas.microsoft.com/office/drawing/2014/main" id="{B294AB83-2F18-B541-8F84-7A5F7EE8DEB2}"/>
              </a:ext>
            </a:extLst>
          </p:cNvPr>
          <p:cNvSpPr txBox="1">
            <a:spLocks/>
          </p:cNvSpPr>
          <p:nvPr/>
        </p:nvSpPr>
        <p:spPr>
          <a:xfrm>
            <a:off x="238128" y="2650093"/>
            <a:ext cx="8520600" cy="841800"/>
          </a:xfrm>
          <a:prstGeom prst="rect">
            <a:avLst/>
          </a:prstGeom>
          <a:noFill/>
          <a:ln>
            <a:noFill/>
          </a:ln>
        </p:spPr>
        <p:txBody>
          <a:bodyPr spcFirstLastPara="1" wrap="square" lIns="91425" tIns="91425" rIns="91425" bIns="91425" anchor="ctr" anchorCtr="0"/>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9pPr>
          </a:lstStyle>
          <a:p>
            <a:pPr algn="l"/>
            <a:r>
              <a:rPr lang="en-US" sz="1400" dirty="0">
                <a:latin typeface="Dotum" panose="020B0600000101010101" pitchFamily="34" charset="-127"/>
                <a:ea typeface="Dotum" panose="020B0600000101010101" pitchFamily="34" charset="-127"/>
              </a:rPr>
              <a:t>library(igraph)</a:t>
            </a:r>
          </a:p>
          <a:p>
            <a:pPr algn="l"/>
            <a:r>
              <a:rPr lang="en-US" sz="1400" dirty="0">
                <a:latin typeface="Dotum" panose="020B0600000101010101" pitchFamily="34" charset="-127"/>
                <a:ea typeface="Dotum" panose="020B0600000101010101" pitchFamily="34" charset="-127"/>
              </a:rPr>
              <a:t>#Generate graph object from adjacency matrix</a:t>
            </a:r>
          </a:p>
          <a:p>
            <a:pPr algn="l"/>
            <a:r>
              <a:rPr lang="en-US" sz="1400" dirty="0" err="1">
                <a:latin typeface="Dotum" panose="020B0600000101010101" pitchFamily="34" charset="-127"/>
                <a:ea typeface="Dotum" panose="020B0600000101010101" pitchFamily="34" charset="-127"/>
              </a:rPr>
              <a:t>adjm_u</a:t>
            </a:r>
            <a:r>
              <a:rPr lang="en-US" sz="1400" dirty="0">
                <a:latin typeface="Dotum" panose="020B0600000101010101" pitchFamily="34" charset="-127"/>
                <a:ea typeface="Dotum" panose="020B0600000101010101" pitchFamily="34" charset="-127"/>
              </a:rPr>
              <a:t>&lt;-matrix(</a:t>
            </a:r>
          </a:p>
          <a:p>
            <a:pPr algn="l"/>
            <a:r>
              <a:rPr lang="en-US" sz="1400" dirty="0">
                <a:latin typeface="Dotum" panose="020B0600000101010101" pitchFamily="34" charset="-127"/>
                <a:ea typeface="Dotum" panose="020B0600000101010101" pitchFamily="34" charset="-127"/>
              </a:rPr>
              <a:t>c(0, 1, 0, 0, 1, 0,</a:t>
            </a:r>
          </a:p>
          <a:p>
            <a:pPr algn="l"/>
            <a:r>
              <a:rPr lang="en-US" sz="1400" dirty="0">
                <a:latin typeface="Dotum" panose="020B0600000101010101" pitchFamily="34" charset="-127"/>
                <a:ea typeface="Dotum" panose="020B0600000101010101" pitchFamily="34" charset="-127"/>
              </a:rPr>
              <a:t>1, 0, 1, 0, 1, 0,</a:t>
            </a:r>
          </a:p>
          <a:p>
            <a:pPr algn="l"/>
            <a:r>
              <a:rPr lang="en-US" sz="1400" dirty="0">
                <a:latin typeface="Dotum" panose="020B0600000101010101" pitchFamily="34" charset="-127"/>
                <a:ea typeface="Dotum" panose="020B0600000101010101" pitchFamily="34" charset="-127"/>
              </a:rPr>
              <a:t>0, 1, 0, 1, 0, 0,</a:t>
            </a:r>
          </a:p>
          <a:p>
            <a:pPr algn="l"/>
            <a:r>
              <a:rPr lang="en-US" sz="1400" dirty="0">
                <a:latin typeface="Dotum" panose="020B0600000101010101" pitchFamily="34" charset="-127"/>
                <a:ea typeface="Dotum" panose="020B0600000101010101" pitchFamily="34" charset="-127"/>
              </a:rPr>
              <a:t>0, 0, 1, 0, 1, 1,</a:t>
            </a:r>
          </a:p>
          <a:p>
            <a:pPr algn="l"/>
            <a:r>
              <a:rPr lang="en-US" sz="1400" dirty="0">
                <a:latin typeface="Dotum" panose="020B0600000101010101" pitchFamily="34" charset="-127"/>
                <a:ea typeface="Dotum" panose="020B0600000101010101" pitchFamily="34" charset="-127"/>
              </a:rPr>
              <a:t>1, 1, 0, 1, 0, 0,</a:t>
            </a:r>
          </a:p>
          <a:p>
            <a:pPr algn="l"/>
            <a:r>
              <a:rPr lang="en-US" sz="1400" dirty="0">
                <a:latin typeface="Dotum" panose="020B0600000101010101" pitchFamily="34" charset="-127"/>
                <a:ea typeface="Dotum" panose="020B0600000101010101" pitchFamily="34" charset="-127"/>
              </a:rPr>
              <a:t>0, 0, 0, 1, 0, 0), # the data elements</a:t>
            </a:r>
          </a:p>
          <a:p>
            <a:pPr algn="l"/>
            <a:r>
              <a:rPr lang="en-US" sz="1400" dirty="0" err="1">
                <a:latin typeface="Dotum" panose="020B0600000101010101" pitchFamily="34" charset="-127"/>
                <a:ea typeface="Dotum" panose="020B0600000101010101" pitchFamily="34" charset="-127"/>
              </a:rPr>
              <a:t>nrow</a:t>
            </a:r>
            <a:r>
              <a:rPr lang="en-US" sz="1400" dirty="0">
                <a:latin typeface="Dotum" panose="020B0600000101010101" pitchFamily="34" charset="-127"/>
                <a:ea typeface="Dotum" panose="020B0600000101010101" pitchFamily="34" charset="-127"/>
              </a:rPr>
              <a:t>=6, # number of rows</a:t>
            </a:r>
          </a:p>
          <a:p>
            <a:pPr algn="l"/>
            <a:r>
              <a:rPr lang="en-US" sz="1400" dirty="0" err="1">
                <a:latin typeface="Dotum" panose="020B0600000101010101" pitchFamily="34" charset="-127"/>
                <a:ea typeface="Dotum" panose="020B0600000101010101" pitchFamily="34" charset="-127"/>
              </a:rPr>
              <a:t>ncol</a:t>
            </a:r>
            <a:r>
              <a:rPr lang="en-US" sz="1400" dirty="0">
                <a:latin typeface="Dotum" panose="020B0600000101010101" pitchFamily="34" charset="-127"/>
                <a:ea typeface="Dotum" panose="020B0600000101010101" pitchFamily="34" charset="-127"/>
              </a:rPr>
              <a:t>=6, # number of columns</a:t>
            </a:r>
          </a:p>
          <a:p>
            <a:pPr algn="l"/>
            <a:r>
              <a:rPr lang="en-US" sz="1400" dirty="0" err="1">
                <a:latin typeface="Dotum" panose="020B0600000101010101" pitchFamily="34" charset="-127"/>
                <a:ea typeface="Dotum" panose="020B0600000101010101" pitchFamily="34" charset="-127"/>
              </a:rPr>
              <a:t>byrow</a:t>
            </a:r>
            <a:r>
              <a:rPr lang="en-US" sz="1400" dirty="0">
                <a:latin typeface="Dotum" panose="020B0600000101010101" pitchFamily="34" charset="-127"/>
                <a:ea typeface="Dotum" panose="020B0600000101010101" pitchFamily="34" charset="-127"/>
              </a:rPr>
              <a:t> = TRUE) # fill matrix by rows</a:t>
            </a:r>
          </a:p>
          <a:p>
            <a:pPr algn="l"/>
            <a:r>
              <a:rPr lang="en-US" sz="1400" dirty="0" err="1">
                <a:latin typeface="Dotum" panose="020B0600000101010101" pitchFamily="34" charset="-127"/>
                <a:ea typeface="Dotum" panose="020B0600000101010101" pitchFamily="34" charset="-127"/>
              </a:rPr>
              <a:t>g_adj_u</a:t>
            </a:r>
            <a:r>
              <a:rPr lang="en-US" sz="1400" dirty="0">
                <a:latin typeface="Dotum" panose="020B0600000101010101" pitchFamily="34" charset="-127"/>
                <a:ea typeface="Dotum" panose="020B0600000101010101" pitchFamily="34" charset="-127"/>
              </a:rPr>
              <a:t> &lt;- </a:t>
            </a:r>
            <a:r>
              <a:rPr lang="en-US" sz="1400" dirty="0" err="1">
                <a:latin typeface="Dotum" panose="020B0600000101010101" pitchFamily="34" charset="-127"/>
                <a:ea typeface="Dotum" panose="020B0600000101010101" pitchFamily="34" charset="-127"/>
              </a:rPr>
              <a:t>graph.adjacency</a:t>
            </a:r>
            <a:r>
              <a:rPr lang="en-US" sz="1400" dirty="0">
                <a:latin typeface="Dotum" panose="020B0600000101010101" pitchFamily="34" charset="-127"/>
                <a:ea typeface="Dotum" panose="020B0600000101010101" pitchFamily="34" charset="-127"/>
              </a:rPr>
              <a:t>(</a:t>
            </a:r>
            <a:r>
              <a:rPr lang="en-US" sz="1400" dirty="0" err="1">
                <a:latin typeface="Dotum" panose="020B0600000101010101" pitchFamily="34" charset="-127"/>
                <a:ea typeface="Dotum" panose="020B0600000101010101" pitchFamily="34" charset="-127"/>
              </a:rPr>
              <a:t>adjm_u</a:t>
            </a:r>
            <a:r>
              <a:rPr lang="en-US" sz="1400" dirty="0">
                <a:latin typeface="Dotum" panose="020B0600000101010101" pitchFamily="34" charset="-127"/>
                <a:ea typeface="Dotum" panose="020B0600000101010101" pitchFamily="34" charset="-127"/>
              </a:rPr>
              <a:t>, mode="undirected")</a:t>
            </a:r>
          </a:p>
          <a:p>
            <a:pPr algn="l"/>
            <a:r>
              <a:rPr lang="en-US" sz="1400" dirty="0" err="1">
                <a:latin typeface="Dotum" panose="020B0600000101010101" pitchFamily="34" charset="-127"/>
                <a:ea typeface="Dotum" panose="020B0600000101010101" pitchFamily="34" charset="-127"/>
              </a:rPr>
              <a:t>tkplot</a:t>
            </a:r>
            <a:r>
              <a:rPr lang="en-US" sz="1400" dirty="0">
                <a:latin typeface="Dotum" panose="020B0600000101010101" pitchFamily="34" charset="-127"/>
                <a:ea typeface="Dotum" panose="020B0600000101010101" pitchFamily="34" charset="-127"/>
              </a:rPr>
              <a:t>(</a:t>
            </a:r>
            <a:r>
              <a:rPr lang="en-US" sz="1400" dirty="0" err="1">
                <a:latin typeface="Dotum" panose="020B0600000101010101" pitchFamily="34" charset="-127"/>
                <a:ea typeface="Dotum" panose="020B0600000101010101" pitchFamily="34" charset="-127"/>
              </a:rPr>
              <a:t>g_adj_u</a:t>
            </a:r>
            <a:r>
              <a:rPr lang="en-US" sz="1400" dirty="0">
                <a:latin typeface="Dotum" panose="020B0600000101010101" pitchFamily="34" charset="-127"/>
                <a:ea typeface="Dotum" panose="020B0600000101010101" pitchFamily="34" charset="-127"/>
              </a:rPr>
              <a:t>)</a:t>
            </a:r>
          </a:p>
        </p:txBody>
      </p:sp>
    </p:spTree>
    <p:extLst>
      <p:ext uri="{BB962C8B-B14F-4D97-AF65-F5344CB8AC3E}">
        <p14:creationId xmlns:p14="http://schemas.microsoft.com/office/powerpoint/2010/main" val="25956647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5E471A-9B2E-0346-8107-93CC26ADC3C7}"/>
              </a:ext>
            </a:extLst>
          </p:cNvPr>
          <p:cNvSpPr>
            <a:spLocks noGrp="1"/>
          </p:cNvSpPr>
          <p:nvPr>
            <p:ph type="title"/>
          </p:nvPr>
        </p:nvSpPr>
        <p:spPr>
          <a:xfrm>
            <a:off x="-148020" y="196625"/>
            <a:ext cx="9292020" cy="841800"/>
          </a:xfrm>
        </p:spPr>
        <p:txBody>
          <a:bodyPr/>
          <a:lstStyle/>
          <a:p>
            <a:r>
              <a:rPr lang="en-US" dirty="0"/>
              <a:t>Example - Adjacency matrix: directed graph</a:t>
            </a:r>
            <a:br>
              <a:rPr lang="en-US" dirty="0"/>
            </a:br>
            <a:endParaRPr lang="en-US" dirty="0"/>
          </a:p>
        </p:txBody>
      </p:sp>
      <p:pic>
        <p:nvPicPr>
          <p:cNvPr id="6" name="Picture 5">
            <a:extLst>
              <a:ext uri="{FF2B5EF4-FFF2-40B4-BE49-F238E27FC236}">
                <a16:creationId xmlns:a16="http://schemas.microsoft.com/office/drawing/2014/main" id="{675CAF66-D012-3340-9B15-997BEF39E5E1}"/>
              </a:ext>
            </a:extLst>
          </p:cNvPr>
          <p:cNvPicPr>
            <a:picLocks noChangeAspect="1"/>
          </p:cNvPicPr>
          <p:nvPr/>
        </p:nvPicPr>
        <p:blipFill>
          <a:blip r:embed="rId3"/>
          <a:stretch>
            <a:fillRect/>
          </a:stretch>
        </p:blipFill>
        <p:spPr>
          <a:xfrm>
            <a:off x="135759" y="1008992"/>
            <a:ext cx="3584550" cy="4134508"/>
          </a:xfrm>
          <a:prstGeom prst="rect">
            <a:avLst/>
          </a:prstGeom>
        </p:spPr>
      </p:pic>
      <p:pic>
        <p:nvPicPr>
          <p:cNvPr id="8" name="Picture 7">
            <a:extLst>
              <a:ext uri="{FF2B5EF4-FFF2-40B4-BE49-F238E27FC236}">
                <a16:creationId xmlns:a16="http://schemas.microsoft.com/office/drawing/2014/main" id="{0757E5EA-BBCE-6B48-8705-077D9C54C8BA}"/>
              </a:ext>
            </a:extLst>
          </p:cNvPr>
          <p:cNvPicPr>
            <a:picLocks noChangeAspect="1"/>
          </p:cNvPicPr>
          <p:nvPr/>
        </p:nvPicPr>
        <p:blipFill>
          <a:blip r:embed="rId4"/>
          <a:stretch>
            <a:fillRect/>
          </a:stretch>
        </p:blipFill>
        <p:spPr>
          <a:xfrm>
            <a:off x="4357413" y="699847"/>
            <a:ext cx="3062890" cy="2527933"/>
          </a:xfrm>
          <a:prstGeom prst="rect">
            <a:avLst/>
          </a:prstGeom>
        </p:spPr>
      </p:pic>
      <p:sp>
        <p:nvSpPr>
          <p:cNvPr id="9" name="Rectangle 8">
            <a:extLst>
              <a:ext uri="{FF2B5EF4-FFF2-40B4-BE49-F238E27FC236}">
                <a16:creationId xmlns:a16="http://schemas.microsoft.com/office/drawing/2014/main" id="{93CADAC0-1A7A-9145-911A-1AF964C1CDFA}"/>
              </a:ext>
            </a:extLst>
          </p:cNvPr>
          <p:cNvSpPr/>
          <p:nvPr/>
        </p:nvSpPr>
        <p:spPr>
          <a:xfrm>
            <a:off x="3970553" y="1553553"/>
            <a:ext cx="601447" cy="492443"/>
          </a:xfrm>
          <a:prstGeom prst="rect">
            <a:avLst/>
          </a:prstGeom>
          <a:noFill/>
        </p:spPr>
        <p:txBody>
          <a:bodyPr wrap="none" lIns="91440" tIns="45720" rIns="91440" bIns="45720">
            <a:spAutoFit/>
          </a:bodyPr>
          <a:lstStyle/>
          <a:p>
            <a:pPr algn="ctr"/>
            <a:r>
              <a:rPr lang="en-US" sz="2600" b="0" cap="none" spc="0" dirty="0">
                <a:ln w="0"/>
                <a:solidFill>
                  <a:schemeClr val="tx1"/>
                </a:solidFill>
                <a:effectLst>
                  <a:outerShdw blurRad="38100" dist="19050" dir="2700000" algn="tl" rotWithShape="0">
                    <a:schemeClr val="dk1">
                      <a:alpha val="40000"/>
                    </a:schemeClr>
                  </a:outerShdw>
                </a:effectLst>
              </a:rPr>
              <a:t>A=</a:t>
            </a:r>
          </a:p>
        </p:txBody>
      </p:sp>
      <p:sp>
        <p:nvSpPr>
          <p:cNvPr id="10" name="Rectangle 9">
            <a:extLst>
              <a:ext uri="{FF2B5EF4-FFF2-40B4-BE49-F238E27FC236}">
                <a16:creationId xmlns:a16="http://schemas.microsoft.com/office/drawing/2014/main" id="{56DA018B-CAE4-A545-BA9D-917A1F6EA83E}"/>
              </a:ext>
            </a:extLst>
          </p:cNvPr>
          <p:cNvSpPr/>
          <p:nvPr/>
        </p:nvSpPr>
        <p:spPr>
          <a:xfrm>
            <a:off x="3079178" y="3328840"/>
            <a:ext cx="6261651" cy="1107996"/>
          </a:xfrm>
          <a:prstGeom prst="rect">
            <a:avLst/>
          </a:prstGeom>
          <a:noFill/>
        </p:spPr>
        <p:txBody>
          <a:bodyPr wrap="none" lIns="91440" tIns="45720" rIns="91440" bIns="45720">
            <a:spAutoFit/>
          </a:bodyPr>
          <a:lstStyle/>
          <a:p>
            <a:pPr marL="285750" indent="-285750">
              <a:buFont typeface="Arial" panose="020B0604020202020204" pitchFamily="34" charset="0"/>
              <a:buChar char="•"/>
            </a:pPr>
            <a:r>
              <a:rPr lang="en-US" sz="2200" dirty="0"/>
              <a:t>Note the direction of the edge runs from</a:t>
            </a:r>
          </a:p>
          <a:p>
            <a:r>
              <a:rPr lang="en-US" sz="2200" dirty="0"/>
              <a:t>    the second index to the first: counter-intuitive, </a:t>
            </a:r>
          </a:p>
          <a:p>
            <a:r>
              <a:rPr lang="en-US" sz="2200" dirty="0"/>
              <a:t>    </a:t>
            </a:r>
            <a:r>
              <a:rPr lang="en-US" sz="2200" dirty="0" err="1"/>
              <a:t>butconvenient</a:t>
            </a:r>
            <a:r>
              <a:rPr lang="en-US" sz="2200" dirty="0"/>
              <a:t> mathematically!</a:t>
            </a:r>
          </a:p>
        </p:txBody>
      </p:sp>
    </p:spTree>
    <p:extLst>
      <p:ext uri="{BB962C8B-B14F-4D97-AF65-F5344CB8AC3E}">
        <p14:creationId xmlns:p14="http://schemas.microsoft.com/office/powerpoint/2010/main" val="39257541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C76FF4-EFF6-F644-8C8C-0CEDD9941C1C}"/>
              </a:ext>
            </a:extLst>
          </p:cNvPr>
          <p:cNvSpPr>
            <a:spLocks noGrp="1"/>
          </p:cNvSpPr>
          <p:nvPr>
            <p:ph type="title"/>
          </p:nvPr>
        </p:nvSpPr>
        <p:spPr>
          <a:xfrm>
            <a:off x="238128" y="521747"/>
            <a:ext cx="8520600" cy="841800"/>
          </a:xfrm>
        </p:spPr>
        <p:txBody>
          <a:bodyPr/>
          <a:lstStyle/>
          <a:p>
            <a:pPr algn="l"/>
            <a:r>
              <a:rPr lang="en-US" dirty="0">
                <a:solidFill>
                  <a:srgbClr val="0070C0"/>
                </a:solidFill>
              </a:rPr>
              <a:t>R code based on package igraph: generate graph from adjacency matrix</a:t>
            </a:r>
            <a:br>
              <a:rPr lang="en-US" dirty="0">
                <a:solidFill>
                  <a:srgbClr val="0070C0"/>
                </a:solidFill>
              </a:rPr>
            </a:br>
            <a:endParaRPr lang="en-US" dirty="0">
              <a:solidFill>
                <a:srgbClr val="0070C0"/>
              </a:solidFill>
            </a:endParaRPr>
          </a:p>
        </p:txBody>
      </p:sp>
      <p:sp>
        <p:nvSpPr>
          <p:cNvPr id="3" name="Title 1">
            <a:extLst>
              <a:ext uri="{FF2B5EF4-FFF2-40B4-BE49-F238E27FC236}">
                <a16:creationId xmlns:a16="http://schemas.microsoft.com/office/drawing/2014/main" id="{B294AB83-2F18-B541-8F84-7A5F7EE8DEB2}"/>
              </a:ext>
            </a:extLst>
          </p:cNvPr>
          <p:cNvSpPr txBox="1">
            <a:spLocks/>
          </p:cNvSpPr>
          <p:nvPr/>
        </p:nvSpPr>
        <p:spPr>
          <a:xfrm>
            <a:off x="238128" y="2650093"/>
            <a:ext cx="8520600" cy="841800"/>
          </a:xfrm>
          <a:prstGeom prst="rect">
            <a:avLst/>
          </a:prstGeom>
          <a:noFill/>
          <a:ln>
            <a:noFill/>
          </a:ln>
        </p:spPr>
        <p:txBody>
          <a:bodyPr spcFirstLastPara="1" wrap="square" lIns="91425" tIns="91425" rIns="91425" bIns="91425" anchor="ctr" anchorCtr="0"/>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9pPr>
          </a:lstStyle>
          <a:p>
            <a:pPr algn="l"/>
            <a:r>
              <a:rPr lang="en-US" sz="1400" dirty="0">
                <a:latin typeface="Dotum" panose="020B0600000101010101" pitchFamily="34" charset="-127"/>
                <a:ea typeface="Dotum" panose="020B0600000101010101" pitchFamily="34" charset="-127"/>
              </a:rPr>
              <a:t>library(igraph)</a:t>
            </a:r>
          </a:p>
          <a:p>
            <a:pPr algn="l"/>
            <a:r>
              <a:rPr lang="en-US" sz="1400" dirty="0">
                <a:latin typeface="Dotum" panose="020B0600000101010101" pitchFamily="34" charset="-127"/>
                <a:ea typeface="Dotum" panose="020B0600000101010101" pitchFamily="34" charset="-127"/>
              </a:rPr>
              <a:t>#Generate graph object from adjacency matrix</a:t>
            </a:r>
          </a:p>
          <a:p>
            <a:pPr algn="l"/>
            <a:r>
              <a:rPr lang="en-US" sz="1400" dirty="0" err="1">
                <a:latin typeface="Dotum" panose="020B0600000101010101" pitchFamily="34" charset="-127"/>
                <a:ea typeface="Dotum" panose="020B0600000101010101" pitchFamily="34" charset="-127"/>
              </a:rPr>
              <a:t>adjm_d</a:t>
            </a:r>
            <a:r>
              <a:rPr lang="en-US" sz="1400" dirty="0">
                <a:latin typeface="Dotum" panose="020B0600000101010101" pitchFamily="34" charset="-127"/>
                <a:ea typeface="Dotum" panose="020B0600000101010101" pitchFamily="34" charset="-127"/>
              </a:rPr>
              <a:t>&lt;-matrix(</a:t>
            </a:r>
          </a:p>
          <a:p>
            <a:pPr algn="l"/>
            <a:r>
              <a:rPr lang="en-US" sz="1400" dirty="0">
                <a:latin typeface="Dotum" panose="020B0600000101010101" pitchFamily="34" charset="-127"/>
                <a:ea typeface="Dotum" panose="020B0600000101010101" pitchFamily="34" charset="-127"/>
              </a:rPr>
              <a:t>c(0, 1, 0, 0, 0,</a:t>
            </a:r>
          </a:p>
          <a:p>
            <a:pPr algn="l"/>
            <a:r>
              <a:rPr lang="en-US" sz="1400" dirty="0">
                <a:latin typeface="Dotum" panose="020B0600000101010101" pitchFamily="34" charset="-127"/>
                <a:ea typeface="Dotum" panose="020B0600000101010101" pitchFamily="34" charset="-127"/>
              </a:rPr>
              <a:t>0, 0, 1, 1, 1,</a:t>
            </a:r>
          </a:p>
          <a:p>
            <a:pPr algn="l"/>
            <a:r>
              <a:rPr lang="en-US" sz="1400" dirty="0">
                <a:latin typeface="Dotum" panose="020B0600000101010101" pitchFamily="34" charset="-127"/>
                <a:ea typeface="Dotum" panose="020B0600000101010101" pitchFamily="34" charset="-127"/>
              </a:rPr>
              <a:t>0, 0, 0, 0, 0,</a:t>
            </a:r>
          </a:p>
          <a:p>
            <a:pPr algn="l"/>
            <a:r>
              <a:rPr lang="en-US" sz="1400" dirty="0">
                <a:latin typeface="Dotum" panose="020B0600000101010101" pitchFamily="34" charset="-127"/>
                <a:ea typeface="Dotum" panose="020B0600000101010101" pitchFamily="34" charset="-127"/>
              </a:rPr>
              <a:t>0, 1, 1, 0, 0,</a:t>
            </a:r>
          </a:p>
          <a:p>
            <a:pPr algn="l"/>
            <a:r>
              <a:rPr lang="en-US" sz="1400" dirty="0">
                <a:latin typeface="Dotum" panose="020B0600000101010101" pitchFamily="34" charset="-127"/>
                <a:ea typeface="Dotum" panose="020B0600000101010101" pitchFamily="34" charset="-127"/>
              </a:rPr>
              <a:t>0, 0, 0, 1, 0), # the data elements</a:t>
            </a:r>
          </a:p>
          <a:p>
            <a:pPr algn="l"/>
            <a:r>
              <a:rPr lang="en-US" sz="1400" dirty="0" err="1">
                <a:latin typeface="Dotum" panose="020B0600000101010101" pitchFamily="34" charset="-127"/>
                <a:ea typeface="Dotum" panose="020B0600000101010101" pitchFamily="34" charset="-127"/>
              </a:rPr>
              <a:t>nrow</a:t>
            </a:r>
            <a:r>
              <a:rPr lang="en-US" sz="1400" dirty="0">
                <a:latin typeface="Dotum" panose="020B0600000101010101" pitchFamily="34" charset="-127"/>
                <a:ea typeface="Dotum" panose="020B0600000101010101" pitchFamily="34" charset="-127"/>
              </a:rPr>
              <a:t>=5, # number of rows</a:t>
            </a:r>
          </a:p>
          <a:p>
            <a:pPr algn="l"/>
            <a:r>
              <a:rPr lang="en-US" sz="1400" dirty="0" err="1">
                <a:latin typeface="Dotum" panose="020B0600000101010101" pitchFamily="34" charset="-127"/>
                <a:ea typeface="Dotum" panose="020B0600000101010101" pitchFamily="34" charset="-127"/>
              </a:rPr>
              <a:t>ncol</a:t>
            </a:r>
            <a:r>
              <a:rPr lang="en-US" sz="1400" dirty="0">
                <a:latin typeface="Dotum" panose="020B0600000101010101" pitchFamily="34" charset="-127"/>
                <a:ea typeface="Dotum" panose="020B0600000101010101" pitchFamily="34" charset="-127"/>
              </a:rPr>
              <a:t>=5, # number of columns</a:t>
            </a:r>
          </a:p>
          <a:p>
            <a:pPr algn="l"/>
            <a:r>
              <a:rPr lang="en-US" sz="1400" dirty="0" err="1">
                <a:latin typeface="Dotum" panose="020B0600000101010101" pitchFamily="34" charset="-127"/>
                <a:ea typeface="Dotum" panose="020B0600000101010101" pitchFamily="34" charset="-127"/>
              </a:rPr>
              <a:t>byrow</a:t>
            </a:r>
            <a:r>
              <a:rPr lang="en-US" sz="1400" dirty="0">
                <a:latin typeface="Dotum" panose="020B0600000101010101" pitchFamily="34" charset="-127"/>
                <a:ea typeface="Dotum" panose="020B0600000101010101" pitchFamily="34" charset="-127"/>
              </a:rPr>
              <a:t> = TRUE) # fill matrix by rows</a:t>
            </a:r>
          </a:p>
          <a:p>
            <a:pPr algn="l"/>
            <a:r>
              <a:rPr lang="en-US" sz="1400" dirty="0" err="1">
                <a:latin typeface="Dotum" panose="020B0600000101010101" pitchFamily="34" charset="-127"/>
                <a:ea typeface="Dotum" panose="020B0600000101010101" pitchFamily="34" charset="-127"/>
              </a:rPr>
              <a:t>g_adj_d</a:t>
            </a:r>
            <a:r>
              <a:rPr lang="en-US" sz="1400" dirty="0">
                <a:latin typeface="Dotum" panose="020B0600000101010101" pitchFamily="34" charset="-127"/>
                <a:ea typeface="Dotum" panose="020B0600000101010101" pitchFamily="34" charset="-127"/>
              </a:rPr>
              <a:t> &lt;- </a:t>
            </a:r>
            <a:r>
              <a:rPr lang="en-US" sz="1400" dirty="0" err="1">
                <a:latin typeface="Dotum" panose="020B0600000101010101" pitchFamily="34" charset="-127"/>
                <a:ea typeface="Dotum" panose="020B0600000101010101" pitchFamily="34" charset="-127"/>
              </a:rPr>
              <a:t>graph.adjacency</a:t>
            </a:r>
            <a:r>
              <a:rPr lang="en-US" sz="1400" dirty="0">
                <a:latin typeface="Dotum" panose="020B0600000101010101" pitchFamily="34" charset="-127"/>
                <a:ea typeface="Dotum" panose="020B0600000101010101" pitchFamily="34" charset="-127"/>
              </a:rPr>
              <a:t>(</a:t>
            </a:r>
            <a:r>
              <a:rPr lang="en-US" sz="1400" dirty="0" err="1">
                <a:latin typeface="Dotum" panose="020B0600000101010101" pitchFamily="34" charset="-127"/>
                <a:ea typeface="Dotum" panose="020B0600000101010101" pitchFamily="34" charset="-127"/>
              </a:rPr>
              <a:t>adjm_d</a:t>
            </a:r>
            <a:r>
              <a:rPr lang="en-US" sz="1400" dirty="0">
                <a:latin typeface="Dotum" panose="020B0600000101010101" pitchFamily="34" charset="-127"/>
                <a:ea typeface="Dotum" panose="020B0600000101010101" pitchFamily="34" charset="-127"/>
              </a:rPr>
              <a:t>, mode="directed")</a:t>
            </a:r>
          </a:p>
          <a:p>
            <a:pPr algn="l"/>
            <a:r>
              <a:rPr lang="en-US" sz="1400" dirty="0" err="1">
                <a:latin typeface="Dotum" panose="020B0600000101010101" pitchFamily="34" charset="-127"/>
                <a:ea typeface="Dotum" panose="020B0600000101010101" pitchFamily="34" charset="-127"/>
              </a:rPr>
              <a:t>tkplot</a:t>
            </a:r>
            <a:r>
              <a:rPr lang="en-US" sz="1400" dirty="0">
                <a:latin typeface="Dotum" panose="020B0600000101010101" pitchFamily="34" charset="-127"/>
                <a:ea typeface="Dotum" panose="020B0600000101010101" pitchFamily="34" charset="-127"/>
              </a:rPr>
              <a:t>(</a:t>
            </a:r>
            <a:r>
              <a:rPr lang="en-US" sz="1400" dirty="0" err="1">
                <a:latin typeface="Dotum" panose="020B0600000101010101" pitchFamily="34" charset="-127"/>
                <a:ea typeface="Dotum" panose="020B0600000101010101" pitchFamily="34" charset="-127"/>
              </a:rPr>
              <a:t>g_adj_d</a:t>
            </a:r>
            <a:r>
              <a:rPr lang="en-US" sz="1400" dirty="0">
                <a:latin typeface="Dotum" panose="020B0600000101010101" pitchFamily="34" charset="-127"/>
                <a:ea typeface="Dotum" panose="020B0600000101010101" pitchFamily="34" charset="-127"/>
              </a:rPr>
              <a:t>)</a:t>
            </a:r>
          </a:p>
        </p:txBody>
      </p:sp>
    </p:spTree>
    <p:extLst>
      <p:ext uri="{BB962C8B-B14F-4D97-AF65-F5344CB8AC3E}">
        <p14:creationId xmlns:p14="http://schemas.microsoft.com/office/powerpoint/2010/main" val="4460100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p:nvPr/>
        </p:nvSpPr>
        <p:spPr>
          <a:xfrm>
            <a:off x="262642" y="1816250"/>
            <a:ext cx="8986800" cy="300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400" b="1" u="sng" dirty="0">
                <a:solidFill>
                  <a:schemeClr val="hlink"/>
                </a:solidFill>
                <a:hlinkClick r:id="rId3"/>
              </a:rPr>
              <a:t>Git depot for the files and today’s presentation: </a:t>
            </a:r>
          </a:p>
          <a:p>
            <a:pPr marL="0" lvl="0" indent="0" algn="l" rtl="0">
              <a:spcBef>
                <a:spcPts val="0"/>
              </a:spcBef>
              <a:spcAft>
                <a:spcPts val="0"/>
              </a:spcAft>
              <a:buNone/>
            </a:pPr>
            <a:endParaRPr lang="en-US" sz="2400" b="1" u="sng" dirty="0">
              <a:solidFill>
                <a:schemeClr val="hlink"/>
              </a:solidFill>
              <a:hlinkClick r:id="rId3"/>
            </a:endParaRPr>
          </a:p>
          <a:p>
            <a:r>
              <a:rPr lang="en" sz="2400" b="1" u="sng" dirty="0">
                <a:solidFill>
                  <a:schemeClr val="tx1"/>
                </a:solidFill>
                <a:hlinkClick r:id="rId4"/>
              </a:rPr>
              <a:t>https://github.com/rcc-uchicago/</a:t>
            </a:r>
            <a:r>
              <a:rPr lang="en-US" sz="2400" b="1" u="sng" dirty="0">
                <a:solidFill>
                  <a:schemeClr val="tx1"/>
                </a:solidFill>
                <a:hlinkClick r:id="rId4"/>
              </a:rPr>
              <a:t>network_visualization</a:t>
            </a:r>
            <a:endParaRPr lang="en-US" sz="2400" b="1" u="sng" dirty="0">
              <a:solidFill>
                <a:schemeClr val="tx1"/>
              </a:solidFill>
            </a:endParaRPr>
          </a:p>
          <a:p>
            <a:endParaRPr lang="en-US" sz="2400" b="1" u="sng" dirty="0">
              <a:solidFill>
                <a:schemeClr val="tx1"/>
              </a:solidFill>
            </a:endParaRPr>
          </a:p>
          <a:p>
            <a:r>
              <a:rPr lang="en-US" sz="2400" b="1" u="sng" dirty="0">
                <a:solidFill>
                  <a:schemeClr val="tx1"/>
                </a:solidFill>
              </a:rPr>
              <a:t>Very useful and comprehensive (analysis in particular) methods are available through our libraries: </a:t>
            </a:r>
          </a:p>
          <a:p>
            <a:pPr marL="342900" indent="-342900">
              <a:buFont typeface="+mj-lt"/>
              <a:buAutoNum type="arabicPeriod"/>
            </a:pPr>
            <a:r>
              <a:rPr lang="en-US" dirty="0"/>
              <a:t>The Structure and Dynamics of Networks</a:t>
            </a:r>
          </a:p>
          <a:p>
            <a:r>
              <a:rPr lang="en-US" b="1" dirty="0"/>
              <a:t>Author:  </a:t>
            </a:r>
            <a:r>
              <a:rPr lang="en-US" dirty="0"/>
              <a:t>Watts, Duncan J., </a:t>
            </a:r>
            <a:r>
              <a:rPr lang="en-US" dirty="0" err="1"/>
              <a:t>Barabási</a:t>
            </a:r>
            <a:r>
              <a:rPr lang="en-US" dirty="0"/>
              <a:t>, </a:t>
            </a:r>
            <a:r>
              <a:rPr lang="en-US" dirty="0" err="1"/>
              <a:t>Albert-Lászlo</a:t>
            </a:r>
            <a:r>
              <a:rPr lang="en-US" dirty="0"/>
              <a:t>́, Newman, M. E. J.</a:t>
            </a:r>
          </a:p>
          <a:p>
            <a:endParaRPr lang="en-US" dirty="0"/>
          </a:p>
          <a:p>
            <a:r>
              <a:rPr lang="en-US" dirty="0">
                <a:hlinkClick r:id="rId5"/>
              </a:rPr>
              <a:t>http://web.b.ebscohost.com.proxy.uchicago.edu/ehost/ebookviewer/ebook?sid=2e6efeab-8174-4202-b8d5-b35c2fb0958f%40sessionmgr120&amp;vid=0&amp;format=EB</a:t>
            </a:r>
            <a:endParaRPr lang="en-US" dirty="0"/>
          </a:p>
          <a:p>
            <a:endParaRPr lang="en-US" dirty="0"/>
          </a:p>
          <a:p>
            <a:pPr marL="342900" indent="-342900">
              <a:buFont typeface="+mj-lt"/>
              <a:buAutoNum type="arabicPeriod" startAt="2"/>
            </a:pPr>
            <a:r>
              <a:rPr lang="en-US" dirty="0"/>
              <a:t>Networks: An Introduction</a:t>
            </a:r>
          </a:p>
          <a:p>
            <a:r>
              <a:rPr lang="en-US" dirty="0"/>
              <a:t>Author: Mark Newman</a:t>
            </a:r>
          </a:p>
          <a:p>
            <a:endParaRPr lang="en-US" dirty="0"/>
          </a:p>
          <a:p>
            <a:r>
              <a:rPr lang="en-US" dirty="0"/>
              <a:t>https://www-</a:t>
            </a:r>
            <a:r>
              <a:rPr lang="en-US" dirty="0" err="1"/>
              <a:t>oxfordscholarship</a:t>
            </a:r>
            <a:r>
              <a:rPr lang="en-US" dirty="0"/>
              <a:t>-</a:t>
            </a:r>
            <a:r>
              <a:rPr lang="en-US" dirty="0" err="1"/>
              <a:t>com.proxy.uchicago.edu</a:t>
            </a:r>
            <a:r>
              <a:rPr lang="en-US" dirty="0"/>
              <a:t>/view/10.1093/</a:t>
            </a:r>
            <a:r>
              <a:rPr lang="en-US" dirty="0" err="1"/>
              <a:t>acprof:oso</a:t>
            </a:r>
            <a:r>
              <a:rPr lang="en-US" dirty="0"/>
              <a:t>/9780199206650.001.0001/acprof-9780199206650</a:t>
            </a:r>
          </a:p>
          <a:p>
            <a:pPr marL="342900" indent="-342900">
              <a:buFont typeface="+mj-lt"/>
              <a:buAutoNum type="arabicPeriod"/>
            </a:pPr>
            <a:endParaRPr lang="en-US" dirty="0"/>
          </a:p>
          <a:p>
            <a:pPr marL="457200" indent="-457200">
              <a:buFont typeface="+mj-lt"/>
              <a:buAutoNum type="arabicPeriod"/>
            </a:pPr>
            <a:endParaRPr lang="en-US" sz="2400" b="1" u="sng" dirty="0">
              <a:solidFill>
                <a:schemeClr val="tx1"/>
              </a:solidFill>
            </a:endParaRPr>
          </a:p>
          <a:p>
            <a:endParaRPr lang="en" sz="2400" u="sng" dirty="0">
              <a:solidFill>
                <a:schemeClr val="tx1"/>
              </a:solidFill>
            </a:endParaRPr>
          </a:p>
          <a:p>
            <a:pPr marL="0" lvl="0" indent="0" algn="l" rtl="0">
              <a:spcBef>
                <a:spcPts val="0"/>
              </a:spcBef>
              <a:spcAft>
                <a:spcPts val="0"/>
              </a:spcAft>
              <a:buNone/>
            </a:pPr>
            <a:endParaRPr lang="en-US" sz="2400" b="1" u="sng" dirty="0">
              <a:solidFill>
                <a:schemeClr val="hlink"/>
              </a:solidFill>
              <a:hlinkClick r:id="rId3"/>
            </a:endParaRPr>
          </a:p>
          <a:p>
            <a:pPr marL="0" lvl="0" indent="0" algn="l" rtl="0">
              <a:spcBef>
                <a:spcPts val="0"/>
              </a:spcBef>
              <a:spcAft>
                <a:spcPts val="0"/>
              </a:spcAft>
              <a:buNone/>
            </a:pPr>
            <a:endParaRPr lang="en-US" sz="2400" b="1" u="sng" dirty="0">
              <a:solidFill>
                <a:schemeClr val="hlink"/>
              </a:solidFill>
              <a:hlinkClick r:id="rId3"/>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5E471A-9B2E-0346-8107-93CC26ADC3C7}"/>
              </a:ext>
            </a:extLst>
          </p:cNvPr>
          <p:cNvSpPr>
            <a:spLocks noGrp="1"/>
          </p:cNvSpPr>
          <p:nvPr>
            <p:ph type="title"/>
          </p:nvPr>
        </p:nvSpPr>
        <p:spPr>
          <a:xfrm>
            <a:off x="-148020" y="532956"/>
            <a:ext cx="9292020" cy="841800"/>
          </a:xfrm>
        </p:spPr>
        <p:txBody>
          <a:bodyPr/>
          <a:lstStyle/>
          <a:p>
            <a:r>
              <a:rPr lang="en-US" dirty="0"/>
              <a:t>Another graph representation – Edge list</a:t>
            </a:r>
            <a:br>
              <a:rPr lang="en-US" dirty="0"/>
            </a:br>
            <a:r>
              <a:rPr lang="en-US" dirty="0"/>
              <a:t>Undirected graph</a:t>
            </a:r>
            <a:br>
              <a:rPr lang="en-US" dirty="0"/>
            </a:br>
            <a:endParaRPr lang="en-US" dirty="0"/>
          </a:p>
        </p:txBody>
      </p:sp>
      <p:pic>
        <p:nvPicPr>
          <p:cNvPr id="4" name="Picture 3">
            <a:extLst>
              <a:ext uri="{FF2B5EF4-FFF2-40B4-BE49-F238E27FC236}">
                <a16:creationId xmlns:a16="http://schemas.microsoft.com/office/drawing/2014/main" id="{23999269-E410-4541-8E0D-C35255177E76}"/>
              </a:ext>
            </a:extLst>
          </p:cNvPr>
          <p:cNvPicPr>
            <a:picLocks noChangeAspect="1"/>
          </p:cNvPicPr>
          <p:nvPr/>
        </p:nvPicPr>
        <p:blipFill>
          <a:blip r:embed="rId3"/>
          <a:stretch>
            <a:fillRect/>
          </a:stretch>
        </p:blipFill>
        <p:spPr>
          <a:xfrm>
            <a:off x="386912" y="1449625"/>
            <a:ext cx="3438854" cy="3465932"/>
          </a:xfrm>
          <a:prstGeom prst="rect">
            <a:avLst/>
          </a:prstGeom>
        </p:spPr>
      </p:pic>
      <p:sp>
        <p:nvSpPr>
          <p:cNvPr id="5" name="TextBox 4">
            <a:extLst>
              <a:ext uri="{FF2B5EF4-FFF2-40B4-BE49-F238E27FC236}">
                <a16:creationId xmlns:a16="http://schemas.microsoft.com/office/drawing/2014/main" id="{0FA79605-840F-4A49-9910-925EFAA658BF}"/>
              </a:ext>
            </a:extLst>
          </p:cNvPr>
          <p:cNvSpPr txBox="1"/>
          <p:nvPr/>
        </p:nvSpPr>
        <p:spPr>
          <a:xfrm>
            <a:off x="5864772" y="3552497"/>
            <a:ext cx="184731" cy="307777"/>
          </a:xfrm>
          <a:prstGeom prst="rect">
            <a:avLst/>
          </a:prstGeom>
          <a:noFill/>
        </p:spPr>
        <p:txBody>
          <a:bodyPr wrap="none" rtlCol="0">
            <a:spAutoFit/>
          </a:bodyPr>
          <a:lstStyle/>
          <a:p>
            <a:endParaRPr lang="en-US" dirty="0"/>
          </a:p>
        </p:txBody>
      </p:sp>
      <p:sp>
        <p:nvSpPr>
          <p:cNvPr id="7" name="TextBox 6">
            <a:extLst>
              <a:ext uri="{FF2B5EF4-FFF2-40B4-BE49-F238E27FC236}">
                <a16:creationId xmlns:a16="http://schemas.microsoft.com/office/drawing/2014/main" id="{F850B588-B645-BB40-8D2F-648D91FA02B7}"/>
              </a:ext>
            </a:extLst>
          </p:cNvPr>
          <p:cNvSpPr txBox="1"/>
          <p:nvPr/>
        </p:nvSpPr>
        <p:spPr>
          <a:xfrm>
            <a:off x="4346408" y="1591003"/>
            <a:ext cx="1518364" cy="430887"/>
          </a:xfrm>
          <a:prstGeom prst="rect">
            <a:avLst/>
          </a:prstGeom>
          <a:noFill/>
        </p:spPr>
        <p:txBody>
          <a:bodyPr wrap="none" rtlCol="0">
            <a:spAutoFit/>
          </a:bodyPr>
          <a:lstStyle/>
          <a:p>
            <a:r>
              <a:rPr lang="en-US" sz="2200" dirty="0"/>
              <a:t>Edge List: </a:t>
            </a:r>
          </a:p>
        </p:txBody>
      </p:sp>
      <p:sp>
        <p:nvSpPr>
          <p:cNvPr id="11" name="TextBox 10">
            <a:extLst>
              <a:ext uri="{FF2B5EF4-FFF2-40B4-BE49-F238E27FC236}">
                <a16:creationId xmlns:a16="http://schemas.microsoft.com/office/drawing/2014/main" id="{DFD99914-0CC6-0B43-BBD4-5589ADA4AEC1}"/>
              </a:ext>
            </a:extLst>
          </p:cNvPr>
          <p:cNvSpPr txBox="1"/>
          <p:nvPr/>
        </p:nvSpPr>
        <p:spPr>
          <a:xfrm>
            <a:off x="6049503" y="1591003"/>
            <a:ext cx="923651" cy="2800767"/>
          </a:xfrm>
          <a:prstGeom prst="rect">
            <a:avLst/>
          </a:prstGeom>
          <a:noFill/>
        </p:spPr>
        <p:txBody>
          <a:bodyPr wrap="none" rtlCol="0">
            <a:spAutoFit/>
          </a:bodyPr>
          <a:lstStyle/>
          <a:p>
            <a:r>
              <a:rPr lang="en-US" sz="2200" dirty="0"/>
              <a:t>( 1,2 )</a:t>
            </a:r>
          </a:p>
          <a:p>
            <a:r>
              <a:rPr lang="en-US" sz="2200" dirty="0"/>
              <a:t>( 2,3 )</a:t>
            </a:r>
          </a:p>
          <a:p>
            <a:r>
              <a:rPr lang="en-US" sz="2200" dirty="0"/>
              <a:t>( 2,4 )</a:t>
            </a:r>
          </a:p>
          <a:p>
            <a:r>
              <a:rPr lang="en-US" sz="2200" dirty="0"/>
              <a:t>( 4,2 )</a:t>
            </a:r>
          </a:p>
          <a:p>
            <a:r>
              <a:rPr lang="en-US" sz="2200" dirty="0"/>
              <a:t>( 2,5 )</a:t>
            </a:r>
          </a:p>
          <a:p>
            <a:r>
              <a:rPr lang="en-US" sz="2200" dirty="0"/>
              <a:t>( 4,3 )</a:t>
            </a:r>
          </a:p>
          <a:p>
            <a:r>
              <a:rPr lang="en-US" sz="2200" dirty="0"/>
              <a:t>( 5,4 )</a:t>
            </a:r>
          </a:p>
          <a:p>
            <a:endParaRPr lang="en-US" sz="2200" dirty="0"/>
          </a:p>
        </p:txBody>
      </p:sp>
    </p:spTree>
    <p:extLst>
      <p:ext uri="{BB962C8B-B14F-4D97-AF65-F5344CB8AC3E}">
        <p14:creationId xmlns:p14="http://schemas.microsoft.com/office/powerpoint/2010/main" val="17873505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C76FF4-EFF6-F644-8C8C-0CEDD9941C1C}"/>
              </a:ext>
            </a:extLst>
          </p:cNvPr>
          <p:cNvSpPr>
            <a:spLocks noGrp="1"/>
          </p:cNvSpPr>
          <p:nvPr>
            <p:ph type="title"/>
          </p:nvPr>
        </p:nvSpPr>
        <p:spPr>
          <a:xfrm>
            <a:off x="238128" y="679402"/>
            <a:ext cx="8520600" cy="841800"/>
          </a:xfrm>
        </p:spPr>
        <p:txBody>
          <a:bodyPr/>
          <a:lstStyle/>
          <a:p>
            <a:pPr algn="l"/>
            <a:r>
              <a:rPr lang="en-US" dirty="0">
                <a:solidFill>
                  <a:srgbClr val="0070C0"/>
                </a:solidFill>
              </a:rPr>
              <a:t>R code based on package igraph: generate undirected graph from edge list</a:t>
            </a:r>
            <a:br>
              <a:rPr lang="en-US" dirty="0">
                <a:solidFill>
                  <a:srgbClr val="0070C0"/>
                </a:solidFill>
              </a:rPr>
            </a:br>
            <a:br>
              <a:rPr lang="en-US" dirty="0">
                <a:solidFill>
                  <a:srgbClr val="0070C0"/>
                </a:solidFill>
              </a:rPr>
            </a:br>
            <a:endParaRPr lang="en-US" dirty="0">
              <a:solidFill>
                <a:srgbClr val="0070C0"/>
              </a:solidFill>
            </a:endParaRPr>
          </a:p>
        </p:txBody>
      </p:sp>
      <p:sp>
        <p:nvSpPr>
          <p:cNvPr id="3" name="Title 1">
            <a:extLst>
              <a:ext uri="{FF2B5EF4-FFF2-40B4-BE49-F238E27FC236}">
                <a16:creationId xmlns:a16="http://schemas.microsoft.com/office/drawing/2014/main" id="{B294AB83-2F18-B541-8F84-7A5F7EE8DEB2}"/>
              </a:ext>
            </a:extLst>
          </p:cNvPr>
          <p:cNvSpPr txBox="1">
            <a:spLocks/>
          </p:cNvSpPr>
          <p:nvPr/>
        </p:nvSpPr>
        <p:spPr>
          <a:xfrm>
            <a:off x="311700" y="2040493"/>
            <a:ext cx="8520600" cy="841800"/>
          </a:xfrm>
          <a:prstGeom prst="rect">
            <a:avLst/>
          </a:prstGeom>
          <a:noFill/>
          <a:ln>
            <a:noFill/>
          </a:ln>
        </p:spPr>
        <p:txBody>
          <a:bodyPr spcFirstLastPara="1" wrap="square" lIns="91425" tIns="91425" rIns="91425" bIns="91425" anchor="ctr" anchorCtr="0"/>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9pPr>
          </a:lstStyle>
          <a:p>
            <a:pPr algn="l"/>
            <a:r>
              <a:rPr lang="en-US" sz="1800" dirty="0">
                <a:latin typeface="Dotum" panose="020B0600000101010101" pitchFamily="34" charset="-127"/>
                <a:ea typeface="Dotum" panose="020B0600000101010101" pitchFamily="34" charset="-127"/>
              </a:rPr>
              <a:t>library(igraph)</a:t>
            </a:r>
          </a:p>
          <a:p>
            <a:pPr algn="l"/>
            <a:r>
              <a:rPr lang="en-US" sz="1800" dirty="0">
                <a:latin typeface="Dotum" panose="020B0600000101010101" pitchFamily="34" charset="-127"/>
                <a:ea typeface="Dotum" panose="020B0600000101010101" pitchFamily="34" charset="-127"/>
              </a:rPr>
              <a:t>#Generate graph object from edge list</a:t>
            </a:r>
          </a:p>
          <a:p>
            <a:pPr algn="l"/>
            <a:r>
              <a:rPr lang="en-US" sz="1800" dirty="0" err="1">
                <a:latin typeface="Dotum" panose="020B0600000101010101" pitchFamily="34" charset="-127"/>
                <a:ea typeface="Dotum" panose="020B0600000101010101" pitchFamily="34" charset="-127"/>
              </a:rPr>
              <a:t>el_u</a:t>
            </a:r>
            <a:r>
              <a:rPr lang="en-US" sz="1800" dirty="0">
                <a:latin typeface="Dotum" panose="020B0600000101010101" pitchFamily="34" charset="-127"/>
                <a:ea typeface="Dotum" panose="020B0600000101010101" pitchFamily="34" charset="-127"/>
              </a:rPr>
              <a:t> &lt;- matrix( c(1, 2, 1, 5, 2,3,2,5,3,4,4,5,4,6), </a:t>
            </a:r>
            <a:r>
              <a:rPr lang="en-US" sz="1800" dirty="0" err="1">
                <a:latin typeface="Dotum" panose="020B0600000101010101" pitchFamily="34" charset="-127"/>
                <a:ea typeface="Dotum" panose="020B0600000101010101" pitchFamily="34" charset="-127"/>
              </a:rPr>
              <a:t>nc</a:t>
            </a:r>
            <a:r>
              <a:rPr lang="en-US" sz="1800" dirty="0">
                <a:latin typeface="Dotum" panose="020B0600000101010101" pitchFamily="34" charset="-127"/>
                <a:ea typeface="Dotum" panose="020B0600000101010101" pitchFamily="34" charset="-127"/>
              </a:rPr>
              <a:t>=2, </a:t>
            </a:r>
            <a:r>
              <a:rPr lang="en-US" sz="1800" dirty="0" err="1">
                <a:latin typeface="Dotum" panose="020B0600000101010101" pitchFamily="34" charset="-127"/>
                <a:ea typeface="Dotum" panose="020B0600000101010101" pitchFamily="34" charset="-127"/>
              </a:rPr>
              <a:t>g_el_u</a:t>
            </a:r>
            <a:r>
              <a:rPr lang="en-US" sz="1800" dirty="0">
                <a:latin typeface="Dotum" panose="020B0600000101010101" pitchFamily="34" charset="-127"/>
                <a:ea typeface="Dotum" panose="020B0600000101010101" pitchFamily="34" charset="-127"/>
              </a:rPr>
              <a:t> &lt;- </a:t>
            </a:r>
            <a:r>
              <a:rPr lang="en-US" sz="1800" dirty="0" err="1">
                <a:latin typeface="Dotum" panose="020B0600000101010101" pitchFamily="34" charset="-127"/>
                <a:ea typeface="Dotum" panose="020B0600000101010101" pitchFamily="34" charset="-127"/>
              </a:rPr>
              <a:t>graph.edgelist</a:t>
            </a:r>
            <a:r>
              <a:rPr lang="en-US" sz="1800" dirty="0">
                <a:latin typeface="Dotum" panose="020B0600000101010101" pitchFamily="34" charset="-127"/>
                <a:ea typeface="Dotum" panose="020B0600000101010101" pitchFamily="34" charset="-127"/>
              </a:rPr>
              <a:t>(</a:t>
            </a:r>
            <a:r>
              <a:rPr lang="en-US" sz="1800" dirty="0" err="1">
                <a:latin typeface="Dotum" panose="020B0600000101010101" pitchFamily="34" charset="-127"/>
                <a:ea typeface="Dotum" panose="020B0600000101010101" pitchFamily="34" charset="-127"/>
              </a:rPr>
              <a:t>el_u,directed</a:t>
            </a:r>
            <a:r>
              <a:rPr lang="en-US" sz="1800" dirty="0">
                <a:latin typeface="Dotum" panose="020B0600000101010101" pitchFamily="34" charset="-127"/>
                <a:ea typeface="Dotum" panose="020B0600000101010101" pitchFamily="34" charset="-127"/>
              </a:rPr>
              <a:t>=FALSE)</a:t>
            </a:r>
          </a:p>
          <a:p>
            <a:pPr algn="l"/>
            <a:r>
              <a:rPr lang="en-US" sz="1800" dirty="0" err="1">
                <a:latin typeface="Dotum" panose="020B0600000101010101" pitchFamily="34" charset="-127"/>
                <a:ea typeface="Dotum" panose="020B0600000101010101" pitchFamily="34" charset="-127"/>
              </a:rPr>
              <a:t>tkplot</a:t>
            </a:r>
            <a:r>
              <a:rPr lang="en-US" sz="1800" dirty="0">
                <a:latin typeface="Dotum" panose="020B0600000101010101" pitchFamily="34" charset="-127"/>
                <a:ea typeface="Dotum" panose="020B0600000101010101" pitchFamily="34" charset="-127"/>
              </a:rPr>
              <a:t>(</a:t>
            </a:r>
            <a:r>
              <a:rPr lang="en-US" sz="1800" dirty="0" err="1">
                <a:latin typeface="Dotum" panose="020B0600000101010101" pitchFamily="34" charset="-127"/>
                <a:ea typeface="Dotum" panose="020B0600000101010101" pitchFamily="34" charset="-127"/>
              </a:rPr>
              <a:t>g_el_u</a:t>
            </a:r>
            <a:r>
              <a:rPr lang="en-US" sz="1800" dirty="0">
                <a:latin typeface="Dotum" panose="020B0600000101010101" pitchFamily="34" charset="-127"/>
                <a:ea typeface="Dotum" panose="020B0600000101010101" pitchFamily="34" charset="-127"/>
              </a:rPr>
              <a:t>)</a:t>
            </a:r>
          </a:p>
        </p:txBody>
      </p:sp>
    </p:spTree>
    <p:extLst>
      <p:ext uri="{BB962C8B-B14F-4D97-AF65-F5344CB8AC3E}">
        <p14:creationId xmlns:p14="http://schemas.microsoft.com/office/powerpoint/2010/main" val="37356415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5E471A-9B2E-0346-8107-93CC26ADC3C7}"/>
              </a:ext>
            </a:extLst>
          </p:cNvPr>
          <p:cNvSpPr>
            <a:spLocks noGrp="1"/>
          </p:cNvSpPr>
          <p:nvPr>
            <p:ph type="title"/>
          </p:nvPr>
        </p:nvSpPr>
        <p:spPr>
          <a:xfrm>
            <a:off x="-148020" y="532956"/>
            <a:ext cx="9292020" cy="841800"/>
          </a:xfrm>
        </p:spPr>
        <p:txBody>
          <a:bodyPr/>
          <a:lstStyle/>
          <a:p>
            <a:r>
              <a:rPr lang="en-US" dirty="0"/>
              <a:t>Edge list - Directed graph</a:t>
            </a:r>
            <a:br>
              <a:rPr lang="en-US" dirty="0"/>
            </a:br>
            <a:endParaRPr lang="en-US" dirty="0"/>
          </a:p>
        </p:txBody>
      </p:sp>
      <p:sp>
        <p:nvSpPr>
          <p:cNvPr id="5" name="TextBox 4">
            <a:extLst>
              <a:ext uri="{FF2B5EF4-FFF2-40B4-BE49-F238E27FC236}">
                <a16:creationId xmlns:a16="http://schemas.microsoft.com/office/drawing/2014/main" id="{0FA79605-840F-4A49-9910-925EFAA658BF}"/>
              </a:ext>
            </a:extLst>
          </p:cNvPr>
          <p:cNvSpPr txBox="1"/>
          <p:nvPr/>
        </p:nvSpPr>
        <p:spPr>
          <a:xfrm>
            <a:off x="5864772" y="3552497"/>
            <a:ext cx="184731" cy="307777"/>
          </a:xfrm>
          <a:prstGeom prst="rect">
            <a:avLst/>
          </a:prstGeom>
          <a:noFill/>
        </p:spPr>
        <p:txBody>
          <a:bodyPr wrap="none" rtlCol="0">
            <a:spAutoFit/>
          </a:bodyPr>
          <a:lstStyle/>
          <a:p>
            <a:endParaRPr lang="en-US" dirty="0"/>
          </a:p>
        </p:txBody>
      </p:sp>
      <p:sp>
        <p:nvSpPr>
          <p:cNvPr id="7" name="TextBox 6">
            <a:extLst>
              <a:ext uri="{FF2B5EF4-FFF2-40B4-BE49-F238E27FC236}">
                <a16:creationId xmlns:a16="http://schemas.microsoft.com/office/drawing/2014/main" id="{F850B588-B645-BB40-8D2F-648D91FA02B7}"/>
              </a:ext>
            </a:extLst>
          </p:cNvPr>
          <p:cNvSpPr txBox="1"/>
          <p:nvPr/>
        </p:nvSpPr>
        <p:spPr>
          <a:xfrm>
            <a:off x="4346408" y="1591003"/>
            <a:ext cx="1518364" cy="430887"/>
          </a:xfrm>
          <a:prstGeom prst="rect">
            <a:avLst/>
          </a:prstGeom>
          <a:noFill/>
        </p:spPr>
        <p:txBody>
          <a:bodyPr wrap="none" rtlCol="0">
            <a:spAutoFit/>
          </a:bodyPr>
          <a:lstStyle/>
          <a:p>
            <a:r>
              <a:rPr lang="en-US" sz="2200" dirty="0"/>
              <a:t>Edge List: </a:t>
            </a:r>
          </a:p>
        </p:txBody>
      </p:sp>
      <p:sp>
        <p:nvSpPr>
          <p:cNvPr id="11" name="TextBox 10">
            <a:extLst>
              <a:ext uri="{FF2B5EF4-FFF2-40B4-BE49-F238E27FC236}">
                <a16:creationId xmlns:a16="http://schemas.microsoft.com/office/drawing/2014/main" id="{DFD99914-0CC6-0B43-BBD4-5589ADA4AEC1}"/>
              </a:ext>
            </a:extLst>
          </p:cNvPr>
          <p:cNvSpPr txBox="1"/>
          <p:nvPr/>
        </p:nvSpPr>
        <p:spPr>
          <a:xfrm>
            <a:off x="6049503" y="1591003"/>
            <a:ext cx="766557" cy="2800767"/>
          </a:xfrm>
          <a:prstGeom prst="rect">
            <a:avLst/>
          </a:prstGeom>
          <a:noFill/>
        </p:spPr>
        <p:txBody>
          <a:bodyPr wrap="none" rtlCol="0">
            <a:spAutoFit/>
          </a:bodyPr>
          <a:lstStyle/>
          <a:p>
            <a:r>
              <a:rPr lang="en-US" sz="2200" dirty="0"/>
              <a:t>(1,2)</a:t>
            </a:r>
          </a:p>
          <a:p>
            <a:r>
              <a:rPr lang="en-US" sz="2200" dirty="0"/>
              <a:t>(2,3)</a:t>
            </a:r>
          </a:p>
          <a:p>
            <a:r>
              <a:rPr lang="en-US" sz="2200" dirty="0"/>
              <a:t>(2,4)</a:t>
            </a:r>
          </a:p>
          <a:p>
            <a:r>
              <a:rPr lang="en-US" sz="2200" dirty="0"/>
              <a:t>(4,2)</a:t>
            </a:r>
          </a:p>
          <a:p>
            <a:r>
              <a:rPr lang="en-US" sz="2200" dirty="0"/>
              <a:t>(2,5)</a:t>
            </a:r>
          </a:p>
          <a:p>
            <a:r>
              <a:rPr lang="en-US" sz="2200" dirty="0"/>
              <a:t>(4,3)</a:t>
            </a:r>
          </a:p>
          <a:p>
            <a:r>
              <a:rPr lang="en-US" sz="2200" dirty="0"/>
              <a:t>(5,4)</a:t>
            </a:r>
          </a:p>
          <a:p>
            <a:endParaRPr lang="en-US" sz="2200" dirty="0"/>
          </a:p>
        </p:txBody>
      </p:sp>
      <p:pic>
        <p:nvPicPr>
          <p:cNvPr id="8" name="Picture 7">
            <a:extLst>
              <a:ext uri="{FF2B5EF4-FFF2-40B4-BE49-F238E27FC236}">
                <a16:creationId xmlns:a16="http://schemas.microsoft.com/office/drawing/2014/main" id="{1EBBD3BE-E88F-1946-A888-12D7D52DE15E}"/>
              </a:ext>
            </a:extLst>
          </p:cNvPr>
          <p:cNvPicPr>
            <a:picLocks noChangeAspect="1"/>
          </p:cNvPicPr>
          <p:nvPr/>
        </p:nvPicPr>
        <p:blipFill>
          <a:blip r:embed="rId3"/>
          <a:stretch>
            <a:fillRect/>
          </a:stretch>
        </p:blipFill>
        <p:spPr>
          <a:xfrm>
            <a:off x="135759" y="1008992"/>
            <a:ext cx="3584550" cy="4134508"/>
          </a:xfrm>
          <a:prstGeom prst="rect">
            <a:avLst/>
          </a:prstGeom>
        </p:spPr>
      </p:pic>
    </p:spTree>
    <p:extLst>
      <p:ext uri="{BB962C8B-B14F-4D97-AF65-F5344CB8AC3E}">
        <p14:creationId xmlns:p14="http://schemas.microsoft.com/office/powerpoint/2010/main" val="30983569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C76FF4-EFF6-F644-8C8C-0CEDD9941C1C}"/>
              </a:ext>
            </a:extLst>
          </p:cNvPr>
          <p:cNvSpPr>
            <a:spLocks noGrp="1"/>
          </p:cNvSpPr>
          <p:nvPr>
            <p:ph type="title"/>
          </p:nvPr>
        </p:nvSpPr>
        <p:spPr>
          <a:xfrm>
            <a:off x="238128" y="679402"/>
            <a:ext cx="8520600" cy="841800"/>
          </a:xfrm>
        </p:spPr>
        <p:txBody>
          <a:bodyPr/>
          <a:lstStyle/>
          <a:p>
            <a:pPr algn="l"/>
            <a:r>
              <a:rPr lang="en-US" dirty="0">
                <a:solidFill>
                  <a:srgbClr val="0070C0"/>
                </a:solidFill>
              </a:rPr>
              <a:t>R code based on package igraph: generate directed graph from edge list</a:t>
            </a:r>
            <a:br>
              <a:rPr lang="en-US" dirty="0">
                <a:solidFill>
                  <a:srgbClr val="0070C0"/>
                </a:solidFill>
              </a:rPr>
            </a:br>
            <a:br>
              <a:rPr lang="en-US" dirty="0">
                <a:solidFill>
                  <a:srgbClr val="0070C0"/>
                </a:solidFill>
              </a:rPr>
            </a:br>
            <a:endParaRPr lang="en-US" dirty="0">
              <a:solidFill>
                <a:srgbClr val="0070C0"/>
              </a:solidFill>
            </a:endParaRPr>
          </a:p>
        </p:txBody>
      </p:sp>
      <p:sp>
        <p:nvSpPr>
          <p:cNvPr id="3" name="Title 1">
            <a:extLst>
              <a:ext uri="{FF2B5EF4-FFF2-40B4-BE49-F238E27FC236}">
                <a16:creationId xmlns:a16="http://schemas.microsoft.com/office/drawing/2014/main" id="{B294AB83-2F18-B541-8F84-7A5F7EE8DEB2}"/>
              </a:ext>
            </a:extLst>
          </p:cNvPr>
          <p:cNvSpPr txBox="1">
            <a:spLocks/>
          </p:cNvSpPr>
          <p:nvPr/>
        </p:nvSpPr>
        <p:spPr>
          <a:xfrm>
            <a:off x="311700" y="2040493"/>
            <a:ext cx="8520600" cy="841800"/>
          </a:xfrm>
          <a:prstGeom prst="rect">
            <a:avLst/>
          </a:prstGeom>
          <a:noFill/>
          <a:ln>
            <a:noFill/>
          </a:ln>
        </p:spPr>
        <p:txBody>
          <a:bodyPr spcFirstLastPara="1" wrap="square" lIns="91425" tIns="91425" rIns="91425" bIns="91425" anchor="ctr" anchorCtr="0"/>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9pPr>
          </a:lstStyle>
          <a:p>
            <a:pPr algn="l"/>
            <a:r>
              <a:rPr lang="en-US" sz="1800" dirty="0">
                <a:latin typeface="Dotum" panose="020B0600000101010101" pitchFamily="34" charset="-127"/>
                <a:ea typeface="Dotum" panose="020B0600000101010101" pitchFamily="34" charset="-127"/>
              </a:rPr>
              <a:t>library(igraph)</a:t>
            </a:r>
          </a:p>
          <a:p>
            <a:pPr algn="l"/>
            <a:r>
              <a:rPr lang="en-US" sz="1800" dirty="0">
                <a:latin typeface="Dotum" panose="020B0600000101010101" pitchFamily="34" charset="-127"/>
                <a:ea typeface="Dotum" panose="020B0600000101010101" pitchFamily="34" charset="-127"/>
              </a:rPr>
              <a:t>#Generate graph object from edge list</a:t>
            </a:r>
          </a:p>
          <a:p>
            <a:pPr algn="l"/>
            <a:r>
              <a:rPr lang="en-US" sz="1800" dirty="0" err="1">
                <a:latin typeface="Dotum" panose="020B0600000101010101" pitchFamily="34" charset="-127"/>
                <a:ea typeface="Dotum" panose="020B0600000101010101" pitchFamily="34" charset="-127"/>
              </a:rPr>
              <a:t>el_d</a:t>
            </a:r>
            <a:r>
              <a:rPr lang="en-US" sz="1800" dirty="0">
                <a:latin typeface="Dotum" panose="020B0600000101010101" pitchFamily="34" charset="-127"/>
                <a:ea typeface="Dotum" panose="020B0600000101010101" pitchFamily="34" charset="-127"/>
              </a:rPr>
              <a:t> &lt;- matrix( c(1, 2, 2, 3, 2,4,4,2,2,5,4,3,5,4), </a:t>
            </a:r>
            <a:r>
              <a:rPr lang="en-US" sz="1800" dirty="0" err="1">
                <a:latin typeface="Dotum" panose="020B0600000101010101" pitchFamily="34" charset="-127"/>
                <a:ea typeface="Dotum" panose="020B0600000101010101" pitchFamily="34" charset="-127"/>
              </a:rPr>
              <a:t>nc</a:t>
            </a:r>
            <a:r>
              <a:rPr lang="en-US" sz="1800" dirty="0">
                <a:latin typeface="Dotum" panose="020B0600000101010101" pitchFamily="34" charset="-127"/>
                <a:ea typeface="Dotum" panose="020B0600000101010101" pitchFamily="34" charset="-127"/>
              </a:rPr>
              <a:t>=2, </a:t>
            </a:r>
            <a:r>
              <a:rPr lang="en-US" sz="1800" dirty="0" err="1">
                <a:latin typeface="Dotum" panose="020B0600000101010101" pitchFamily="34" charset="-127"/>
                <a:ea typeface="Dotum" panose="020B0600000101010101" pitchFamily="34" charset="-127"/>
              </a:rPr>
              <a:t>g_el_d</a:t>
            </a:r>
            <a:r>
              <a:rPr lang="en-US" sz="1800" dirty="0">
                <a:latin typeface="Dotum" panose="020B0600000101010101" pitchFamily="34" charset="-127"/>
                <a:ea typeface="Dotum" panose="020B0600000101010101" pitchFamily="34" charset="-127"/>
              </a:rPr>
              <a:t> &lt;- </a:t>
            </a:r>
            <a:r>
              <a:rPr lang="en-US" sz="1800" dirty="0" err="1">
                <a:latin typeface="Dotum" panose="020B0600000101010101" pitchFamily="34" charset="-127"/>
                <a:ea typeface="Dotum" panose="020B0600000101010101" pitchFamily="34" charset="-127"/>
              </a:rPr>
              <a:t>graph.edgelist</a:t>
            </a:r>
            <a:r>
              <a:rPr lang="en-US" sz="1800" dirty="0">
                <a:latin typeface="Dotum" panose="020B0600000101010101" pitchFamily="34" charset="-127"/>
                <a:ea typeface="Dotum" panose="020B0600000101010101" pitchFamily="34" charset="-127"/>
              </a:rPr>
              <a:t>(</a:t>
            </a:r>
            <a:r>
              <a:rPr lang="en-US" sz="1800" dirty="0" err="1">
                <a:latin typeface="Dotum" panose="020B0600000101010101" pitchFamily="34" charset="-127"/>
                <a:ea typeface="Dotum" panose="020B0600000101010101" pitchFamily="34" charset="-127"/>
              </a:rPr>
              <a:t>el_d,directed</a:t>
            </a:r>
            <a:r>
              <a:rPr lang="en-US" sz="1800" dirty="0">
                <a:latin typeface="Dotum" panose="020B0600000101010101" pitchFamily="34" charset="-127"/>
                <a:ea typeface="Dotum" panose="020B0600000101010101" pitchFamily="34" charset="-127"/>
              </a:rPr>
              <a:t>=TRUE)</a:t>
            </a:r>
          </a:p>
          <a:p>
            <a:pPr algn="l"/>
            <a:r>
              <a:rPr lang="en-US" sz="1800" dirty="0" err="1">
                <a:latin typeface="Dotum" panose="020B0600000101010101" pitchFamily="34" charset="-127"/>
                <a:ea typeface="Dotum" panose="020B0600000101010101" pitchFamily="34" charset="-127"/>
              </a:rPr>
              <a:t>tkplot</a:t>
            </a:r>
            <a:r>
              <a:rPr lang="en-US" sz="1800" dirty="0">
                <a:latin typeface="Dotum" panose="020B0600000101010101" pitchFamily="34" charset="-127"/>
                <a:ea typeface="Dotum" panose="020B0600000101010101" pitchFamily="34" charset="-127"/>
              </a:rPr>
              <a:t>(</a:t>
            </a:r>
            <a:r>
              <a:rPr lang="en-US" sz="1800" dirty="0" err="1">
                <a:latin typeface="Dotum" panose="020B0600000101010101" pitchFamily="34" charset="-127"/>
                <a:ea typeface="Dotum" panose="020B0600000101010101" pitchFamily="34" charset="-127"/>
              </a:rPr>
              <a:t>g_el_d</a:t>
            </a:r>
            <a:r>
              <a:rPr lang="en-US" sz="1800" dirty="0">
                <a:latin typeface="Dotum" panose="020B0600000101010101" pitchFamily="34" charset="-127"/>
                <a:ea typeface="Dotum" panose="020B0600000101010101" pitchFamily="34" charset="-127"/>
              </a:rPr>
              <a:t>)</a:t>
            </a:r>
          </a:p>
        </p:txBody>
      </p:sp>
    </p:spTree>
    <p:extLst>
      <p:ext uri="{BB962C8B-B14F-4D97-AF65-F5344CB8AC3E}">
        <p14:creationId xmlns:p14="http://schemas.microsoft.com/office/powerpoint/2010/main" val="31816718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8ECEAD-5F72-B244-BB0E-EB47147F708B}"/>
              </a:ext>
            </a:extLst>
          </p:cNvPr>
          <p:cNvSpPr>
            <a:spLocks noGrp="1"/>
          </p:cNvSpPr>
          <p:nvPr>
            <p:ph type="title"/>
          </p:nvPr>
        </p:nvSpPr>
        <p:spPr>
          <a:xfrm>
            <a:off x="-357352" y="607825"/>
            <a:ext cx="9501352" cy="841800"/>
          </a:xfrm>
        </p:spPr>
        <p:txBody>
          <a:bodyPr/>
          <a:lstStyle/>
          <a:p>
            <a:r>
              <a:rPr lang="en-US" dirty="0"/>
              <a:t>Another </a:t>
            </a:r>
            <a:r>
              <a:rPr lang="en-US" dirty="0" err="1"/>
              <a:t>representation:Combining</a:t>
            </a:r>
            <a:r>
              <a:rPr lang="en-US" dirty="0"/>
              <a:t> the two – </a:t>
            </a:r>
            <a:br>
              <a:rPr lang="en-US" dirty="0"/>
            </a:br>
            <a:r>
              <a:rPr lang="en-US" dirty="0"/>
              <a:t>Adjacency list: undirected graph</a:t>
            </a:r>
            <a:br>
              <a:rPr lang="en-US" dirty="0"/>
            </a:br>
            <a:endParaRPr lang="en-US" dirty="0"/>
          </a:p>
        </p:txBody>
      </p:sp>
      <p:pic>
        <p:nvPicPr>
          <p:cNvPr id="3" name="Picture 2">
            <a:extLst>
              <a:ext uri="{FF2B5EF4-FFF2-40B4-BE49-F238E27FC236}">
                <a16:creationId xmlns:a16="http://schemas.microsoft.com/office/drawing/2014/main" id="{DE046E69-DB81-7248-94F3-C86D2AA54058}"/>
              </a:ext>
            </a:extLst>
          </p:cNvPr>
          <p:cNvPicPr>
            <a:picLocks noChangeAspect="1"/>
          </p:cNvPicPr>
          <p:nvPr/>
        </p:nvPicPr>
        <p:blipFill>
          <a:blip r:embed="rId3"/>
          <a:stretch>
            <a:fillRect/>
          </a:stretch>
        </p:blipFill>
        <p:spPr>
          <a:xfrm>
            <a:off x="302829" y="1677568"/>
            <a:ext cx="3438854" cy="3465932"/>
          </a:xfrm>
          <a:prstGeom prst="rect">
            <a:avLst/>
          </a:prstGeom>
        </p:spPr>
      </p:pic>
      <p:sp>
        <p:nvSpPr>
          <p:cNvPr id="4" name="TextBox 3">
            <a:extLst>
              <a:ext uri="{FF2B5EF4-FFF2-40B4-BE49-F238E27FC236}">
                <a16:creationId xmlns:a16="http://schemas.microsoft.com/office/drawing/2014/main" id="{CA1EF056-5B98-C345-B8CD-4B51E84940D0}"/>
              </a:ext>
            </a:extLst>
          </p:cNvPr>
          <p:cNvSpPr txBox="1"/>
          <p:nvPr/>
        </p:nvSpPr>
        <p:spPr>
          <a:xfrm>
            <a:off x="3841914" y="1677568"/>
            <a:ext cx="1988045" cy="430887"/>
          </a:xfrm>
          <a:prstGeom prst="rect">
            <a:avLst/>
          </a:prstGeom>
          <a:noFill/>
        </p:spPr>
        <p:txBody>
          <a:bodyPr wrap="none" rtlCol="0">
            <a:spAutoFit/>
          </a:bodyPr>
          <a:lstStyle/>
          <a:p>
            <a:r>
              <a:rPr lang="en-US" sz="2200" dirty="0"/>
              <a:t>Adjacency list:</a:t>
            </a:r>
          </a:p>
        </p:txBody>
      </p:sp>
      <p:pic>
        <p:nvPicPr>
          <p:cNvPr id="6" name="Picture 5">
            <a:extLst>
              <a:ext uri="{FF2B5EF4-FFF2-40B4-BE49-F238E27FC236}">
                <a16:creationId xmlns:a16="http://schemas.microsoft.com/office/drawing/2014/main" id="{0AE131FC-F53C-9D4F-B7A3-CBDD6DA2555A}"/>
              </a:ext>
            </a:extLst>
          </p:cNvPr>
          <p:cNvPicPr>
            <a:picLocks noChangeAspect="1"/>
          </p:cNvPicPr>
          <p:nvPr/>
        </p:nvPicPr>
        <p:blipFill>
          <a:blip r:embed="rId4"/>
          <a:stretch>
            <a:fillRect/>
          </a:stretch>
        </p:blipFill>
        <p:spPr>
          <a:xfrm>
            <a:off x="5930190" y="1754570"/>
            <a:ext cx="2628900" cy="2895600"/>
          </a:xfrm>
          <a:prstGeom prst="rect">
            <a:avLst/>
          </a:prstGeom>
        </p:spPr>
      </p:pic>
    </p:spTree>
    <p:extLst>
      <p:ext uri="{BB962C8B-B14F-4D97-AF65-F5344CB8AC3E}">
        <p14:creationId xmlns:p14="http://schemas.microsoft.com/office/powerpoint/2010/main" val="32581147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8ECEAD-5F72-B244-BB0E-EB47147F708B}"/>
              </a:ext>
            </a:extLst>
          </p:cNvPr>
          <p:cNvSpPr>
            <a:spLocks noGrp="1"/>
          </p:cNvSpPr>
          <p:nvPr>
            <p:ph type="title"/>
          </p:nvPr>
        </p:nvSpPr>
        <p:spPr>
          <a:xfrm>
            <a:off x="-357352" y="607825"/>
            <a:ext cx="9501352" cy="841800"/>
          </a:xfrm>
        </p:spPr>
        <p:txBody>
          <a:bodyPr/>
          <a:lstStyle/>
          <a:p>
            <a:r>
              <a:rPr lang="en-US" dirty="0"/>
              <a:t>Adjacency list: Directed graph</a:t>
            </a:r>
            <a:br>
              <a:rPr lang="en-US" dirty="0"/>
            </a:br>
            <a:endParaRPr lang="en-US" dirty="0"/>
          </a:p>
        </p:txBody>
      </p:sp>
      <p:pic>
        <p:nvPicPr>
          <p:cNvPr id="3" name="Picture 2">
            <a:extLst>
              <a:ext uri="{FF2B5EF4-FFF2-40B4-BE49-F238E27FC236}">
                <a16:creationId xmlns:a16="http://schemas.microsoft.com/office/drawing/2014/main" id="{DE046E69-DB81-7248-94F3-C86D2AA54058}"/>
              </a:ext>
            </a:extLst>
          </p:cNvPr>
          <p:cNvPicPr>
            <a:picLocks noChangeAspect="1"/>
          </p:cNvPicPr>
          <p:nvPr/>
        </p:nvPicPr>
        <p:blipFill>
          <a:blip r:embed="rId3"/>
          <a:stretch>
            <a:fillRect/>
          </a:stretch>
        </p:blipFill>
        <p:spPr>
          <a:xfrm>
            <a:off x="302829" y="1677568"/>
            <a:ext cx="3438854" cy="3465932"/>
          </a:xfrm>
          <a:prstGeom prst="rect">
            <a:avLst/>
          </a:prstGeom>
        </p:spPr>
      </p:pic>
      <p:sp>
        <p:nvSpPr>
          <p:cNvPr id="4" name="TextBox 3">
            <a:extLst>
              <a:ext uri="{FF2B5EF4-FFF2-40B4-BE49-F238E27FC236}">
                <a16:creationId xmlns:a16="http://schemas.microsoft.com/office/drawing/2014/main" id="{CA1EF056-5B98-C345-B8CD-4B51E84940D0}"/>
              </a:ext>
            </a:extLst>
          </p:cNvPr>
          <p:cNvSpPr txBox="1"/>
          <p:nvPr/>
        </p:nvSpPr>
        <p:spPr>
          <a:xfrm>
            <a:off x="3741683" y="1246681"/>
            <a:ext cx="1988045" cy="430887"/>
          </a:xfrm>
          <a:prstGeom prst="rect">
            <a:avLst/>
          </a:prstGeom>
          <a:noFill/>
        </p:spPr>
        <p:txBody>
          <a:bodyPr wrap="none" rtlCol="0">
            <a:spAutoFit/>
          </a:bodyPr>
          <a:lstStyle/>
          <a:p>
            <a:r>
              <a:rPr lang="en-US" sz="2200" dirty="0"/>
              <a:t>Adjacency list:</a:t>
            </a:r>
          </a:p>
        </p:txBody>
      </p:sp>
      <p:pic>
        <p:nvPicPr>
          <p:cNvPr id="7" name="Picture 6">
            <a:extLst>
              <a:ext uri="{FF2B5EF4-FFF2-40B4-BE49-F238E27FC236}">
                <a16:creationId xmlns:a16="http://schemas.microsoft.com/office/drawing/2014/main" id="{3076A577-D5A0-6440-9356-1B9A922C0F37}"/>
              </a:ext>
            </a:extLst>
          </p:cNvPr>
          <p:cNvPicPr>
            <a:picLocks noChangeAspect="1"/>
          </p:cNvPicPr>
          <p:nvPr/>
        </p:nvPicPr>
        <p:blipFill>
          <a:blip r:embed="rId4"/>
          <a:stretch>
            <a:fillRect/>
          </a:stretch>
        </p:blipFill>
        <p:spPr>
          <a:xfrm>
            <a:off x="135759" y="1008992"/>
            <a:ext cx="3584550" cy="4134508"/>
          </a:xfrm>
          <a:prstGeom prst="rect">
            <a:avLst/>
          </a:prstGeom>
        </p:spPr>
      </p:pic>
      <p:pic>
        <p:nvPicPr>
          <p:cNvPr id="8" name="Picture 7">
            <a:extLst>
              <a:ext uri="{FF2B5EF4-FFF2-40B4-BE49-F238E27FC236}">
                <a16:creationId xmlns:a16="http://schemas.microsoft.com/office/drawing/2014/main" id="{D66B4A0F-AC13-7743-B869-E772A4663B11}"/>
              </a:ext>
            </a:extLst>
          </p:cNvPr>
          <p:cNvPicPr>
            <a:picLocks noChangeAspect="1"/>
          </p:cNvPicPr>
          <p:nvPr/>
        </p:nvPicPr>
        <p:blipFill>
          <a:blip r:embed="rId5"/>
          <a:stretch>
            <a:fillRect/>
          </a:stretch>
        </p:blipFill>
        <p:spPr>
          <a:xfrm>
            <a:off x="3710371" y="1925875"/>
            <a:ext cx="5130800" cy="2971800"/>
          </a:xfrm>
          <a:prstGeom prst="rect">
            <a:avLst/>
          </a:prstGeom>
        </p:spPr>
      </p:pic>
    </p:spTree>
    <p:extLst>
      <p:ext uri="{BB962C8B-B14F-4D97-AF65-F5344CB8AC3E}">
        <p14:creationId xmlns:p14="http://schemas.microsoft.com/office/powerpoint/2010/main" val="18749332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17797-C796-564A-B929-85A4BEA26649}"/>
              </a:ext>
            </a:extLst>
          </p:cNvPr>
          <p:cNvSpPr>
            <a:spLocks noGrp="1"/>
          </p:cNvSpPr>
          <p:nvPr>
            <p:ph type="ctrTitle"/>
          </p:nvPr>
        </p:nvSpPr>
        <p:spPr>
          <a:xfrm>
            <a:off x="-246993" y="0"/>
            <a:ext cx="9637985" cy="2052600"/>
          </a:xfrm>
        </p:spPr>
        <p:txBody>
          <a:bodyPr/>
          <a:lstStyle/>
          <a:p>
            <a:r>
              <a:rPr lang="en-US" dirty="0"/>
              <a:t>Graph-theoretic basic concepts</a:t>
            </a:r>
            <a:br>
              <a:rPr lang="en-US" dirty="0"/>
            </a:br>
            <a:endParaRPr lang="en-US" dirty="0"/>
          </a:p>
        </p:txBody>
      </p:sp>
      <p:sp>
        <p:nvSpPr>
          <p:cNvPr id="3" name="Subtitle 2">
            <a:extLst>
              <a:ext uri="{FF2B5EF4-FFF2-40B4-BE49-F238E27FC236}">
                <a16:creationId xmlns:a16="http://schemas.microsoft.com/office/drawing/2014/main" id="{6C59FA37-D471-A34E-9B12-43555A9733A1}"/>
              </a:ext>
            </a:extLst>
          </p:cNvPr>
          <p:cNvSpPr>
            <a:spLocks noGrp="1"/>
          </p:cNvSpPr>
          <p:nvPr>
            <p:ph type="subTitle" idx="1"/>
          </p:nvPr>
        </p:nvSpPr>
        <p:spPr>
          <a:xfrm>
            <a:off x="311699" y="1551863"/>
            <a:ext cx="8520600" cy="792600"/>
          </a:xfrm>
        </p:spPr>
        <p:txBody>
          <a:bodyPr/>
          <a:lstStyle/>
          <a:p>
            <a:pPr marL="571500" indent="-457200" algn="l">
              <a:buFont typeface="Arial" panose="020B0604020202020204" pitchFamily="34" charset="0"/>
              <a:buChar char="•"/>
            </a:pPr>
            <a:r>
              <a:rPr lang="en-US" dirty="0"/>
              <a:t>Density</a:t>
            </a:r>
          </a:p>
          <a:p>
            <a:pPr marL="571500" indent="-457200" algn="l">
              <a:buFont typeface="Arial" panose="020B0604020202020204" pitchFamily="34" charset="0"/>
              <a:buChar char="•"/>
            </a:pPr>
            <a:r>
              <a:rPr lang="en-US" dirty="0"/>
              <a:t>Degree, indegree and outdegree</a:t>
            </a:r>
          </a:p>
          <a:p>
            <a:pPr marL="571500" indent="-457200" algn="l">
              <a:buFont typeface="Arial" panose="020B0604020202020204" pitchFamily="34" charset="0"/>
              <a:buChar char="•"/>
            </a:pPr>
            <a:r>
              <a:rPr lang="en-US" dirty="0"/>
              <a:t>Path and cycles</a:t>
            </a:r>
          </a:p>
          <a:p>
            <a:pPr marL="571500" indent="-457200" algn="l">
              <a:buFont typeface="Arial" panose="020B0604020202020204" pitchFamily="34" charset="0"/>
              <a:buChar char="•"/>
            </a:pPr>
            <a:r>
              <a:rPr lang="en-US" dirty="0"/>
              <a:t>Distance, diameter</a:t>
            </a:r>
          </a:p>
          <a:p>
            <a:pPr marL="571500" indent="-457200" algn="l">
              <a:buFont typeface="Arial" panose="020B0604020202020204" pitchFamily="34" charset="0"/>
              <a:buChar char="•"/>
            </a:pPr>
            <a:r>
              <a:rPr lang="en-US" dirty="0"/>
              <a:t>Components</a:t>
            </a:r>
          </a:p>
          <a:p>
            <a:pPr marL="571500" indent="-457200" algn="l">
              <a:buFont typeface="Arial" panose="020B0604020202020204" pitchFamily="34" charset="0"/>
              <a:buChar char="•"/>
            </a:pPr>
            <a:r>
              <a:rPr lang="en-US" dirty="0"/>
              <a:t>Clustering coefficient</a:t>
            </a:r>
          </a:p>
          <a:p>
            <a:pPr marL="571500" indent="-457200" algn="l">
              <a:buFont typeface="Arial" panose="020B0604020202020204" pitchFamily="34" charset="0"/>
              <a:buChar char="•"/>
            </a:pPr>
            <a:r>
              <a:rPr lang="en-US" dirty="0"/>
              <a:t>…</a:t>
            </a:r>
          </a:p>
          <a:p>
            <a:pPr marL="571500" indent="-457200" algn="l">
              <a:buFont typeface="Arial" panose="020B0604020202020204" pitchFamily="34" charset="0"/>
              <a:buChar char="•"/>
            </a:pPr>
            <a:endParaRPr lang="en-US" dirty="0"/>
          </a:p>
        </p:txBody>
      </p:sp>
    </p:spTree>
    <p:extLst>
      <p:ext uri="{BB962C8B-B14F-4D97-AF65-F5344CB8AC3E}">
        <p14:creationId xmlns:p14="http://schemas.microsoft.com/office/powerpoint/2010/main" val="31307126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8ECEAD-5F72-B244-BB0E-EB47147F708B}"/>
              </a:ext>
            </a:extLst>
          </p:cNvPr>
          <p:cNvSpPr>
            <a:spLocks noGrp="1"/>
          </p:cNvSpPr>
          <p:nvPr>
            <p:ph type="title"/>
          </p:nvPr>
        </p:nvSpPr>
        <p:spPr>
          <a:xfrm>
            <a:off x="-357352" y="607825"/>
            <a:ext cx="9501352" cy="841800"/>
          </a:xfrm>
        </p:spPr>
        <p:txBody>
          <a:bodyPr/>
          <a:lstStyle/>
          <a:p>
            <a:r>
              <a:rPr lang="en-US" dirty="0"/>
              <a:t>Degree for undirected graph</a:t>
            </a:r>
            <a:br>
              <a:rPr lang="en-US" dirty="0"/>
            </a:br>
            <a:br>
              <a:rPr lang="en-US" dirty="0"/>
            </a:br>
            <a:endParaRPr lang="en-US" dirty="0"/>
          </a:p>
        </p:txBody>
      </p:sp>
      <p:pic>
        <p:nvPicPr>
          <p:cNvPr id="3" name="Picture 2">
            <a:extLst>
              <a:ext uri="{FF2B5EF4-FFF2-40B4-BE49-F238E27FC236}">
                <a16:creationId xmlns:a16="http://schemas.microsoft.com/office/drawing/2014/main" id="{DE046E69-DB81-7248-94F3-C86D2AA54058}"/>
              </a:ext>
            </a:extLst>
          </p:cNvPr>
          <p:cNvPicPr>
            <a:picLocks noChangeAspect="1"/>
          </p:cNvPicPr>
          <p:nvPr/>
        </p:nvPicPr>
        <p:blipFill>
          <a:blip r:embed="rId3"/>
          <a:stretch>
            <a:fillRect/>
          </a:stretch>
        </p:blipFill>
        <p:spPr>
          <a:xfrm>
            <a:off x="302829" y="1677568"/>
            <a:ext cx="3438854" cy="3465932"/>
          </a:xfrm>
          <a:prstGeom prst="rect">
            <a:avLst/>
          </a:prstGeom>
        </p:spPr>
      </p:pic>
      <p:sp>
        <p:nvSpPr>
          <p:cNvPr id="4" name="TextBox 3">
            <a:extLst>
              <a:ext uri="{FF2B5EF4-FFF2-40B4-BE49-F238E27FC236}">
                <a16:creationId xmlns:a16="http://schemas.microsoft.com/office/drawing/2014/main" id="{CA1EF056-5B98-C345-B8CD-4B51E84940D0}"/>
              </a:ext>
            </a:extLst>
          </p:cNvPr>
          <p:cNvSpPr txBox="1"/>
          <p:nvPr/>
        </p:nvSpPr>
        <p:spPr>
          <a:xfrm>
            <a:off x="4041611" y="972571"/>
            <a:ext cx="4708340" cy="1446550"/>
          </a:xfrm>
          <a:prstGeom prst="rect">
            <a:avLst/>
          </a:prstGeom>
          <a:noFill/>
        </p:spPr>
        <p:txBody>
          <a:bodyPr wrap="none" rtlCol="0">
            <a:spAutoFit/>
          </a:bodyPr>
          <a:lstStyle/>
          <a:p>
            <a:r>
              <a:rPr lang="en-US" sz="2200" dirty="0"/>
              <a:t>Degree of any node </a:t>
            </a:r>
            <a:r>
              <a:rPr lang="en-US" sz="2200" i="1" dirty="0" err="1"/>
              <a:t>i</a:t>
            </a:r>
            <a:r>
              <a:rPr lang="en-US" sz="2200" dirty="0"/>
              <a:t>: the number of</a:t>
            </a:r>
          </a:p>
          <a:p>
            <a:r>
              <a:rPr lang="en-US" sz="2200" dirty="0"/>
              <a:t>nodes adjacent to </a:t>
            </a:r>
            <a:r>
              <a:rPr lang="en-US" sz="2200" i="1" dirty="0" err="1"/>
              <a:t>i</a:t>
            </a:r>
            <a:r>
              <a:rPr lang="en-US" sz="2200" dirty="0"/>
              <a:t>. It can be</a:t>
            </a:r>
          </a:p>
          <a:p>
            <a:r>
              <a:rPr lang="en-US" sz="2200" dirty="0"/>
              <a:t>calculated from the three different</a:t>
            </a:r>
          </a:p>
          <a:p>
            <a:r>
              <a:rPr lang="en-US" sz="2200" dirty="0"/>
              <a:t>representations discussed earlier.</a:t>
            </a:r>
          </a:p>
        </p:txBody>
      </p:sp>
      <p:pic>
        <p:nvPicPr>
          <p:cNvPr id="7" name="Picture 6">
            <a:extLst>
              <a:ext uri="{FF2B5EF4-FFF2-40B4-BE49-F238E27FC236}">
                <a16:creationId xmlns:a16="http://schemas.microsoft.com/office/drawing/2014/main" id="{62AFC8CC-317C-F04C-960C-9800A155A823}"/>
              </a:ext>
            </a:extLst>
          </p:cNvPr>
          <p:cNvPicPr>
            <a:picLocks noChangeAspect="1"/>
          </p:cNvPicPr>
          <p:nvPr/>
        </p:nvPicPr>
        <p:blipFill>
          <a:blip r:embed="rId4"/>
          <a:stretch>
            <a:fillRect/>
          </a:stretch>
        </p:blipFill>
        <p:spPr>
          <a:xfrm>
            <a:off x="4227569" y="2419121"/>
            <a:ext cx="2349500" cy="2819400"/>
          </a:xfrm>
          <a:prstGeom prst="rect">
            <a:avLst/>
          </a:prstGeom>
        </p:spPr>
      </p:pic>
      <p:sp>
        <p:nvSpPr>
          <p:cNvPr id="8" name="Rectangle 7">
            <a:extLst>
              <a:ext uri="{FF2B5EF4-FFF2-40B4-BE49-F238E27FC236}">
                <a16:creationId xmlns:a16="http://schemas.microsoft.com/office/drawing/2014/main" id="{8A05E6DD-6513-CE43-A666-E1096B96BEDF}"/>
              </a:ext>
            </a:extLst>
          </p:cNvPr>
          <p:cNvSpPr/>
          <p:nvPr/>
        </p:nvSpPr>
        <p:spPr>
          <a:xfrm>
            <a:off x="5255172" y="2858814"/>
            <a:ext cx="1140609" cy="21966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73273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xit" presetSubtype="0" fill="hold" grpId="0" nodeType="clickEffect">
                                  <p:stCondLst>
                                    <p:cond delay="0"/>
                                  </p:stCondLst>
                                  <p:childTnLst>
                                    <p:animEffect transition="out" filter="dissolve">
                                      <p:cBhvr>
                                        <p:cTn id="10" dur="500"/>
                                        <p:tgtEl>
                                          <p:spTgt spid="8"/>
                                        </p:tgtEl>
                                      </p:cBhvr>
                                    </p:animEffect>
                                    <p:set>
                                      <p:cBhvr>
                                        <p:cTn id="11"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C76FF4-EFF6-F644-8C8C-0CEDD9941C1C}"/>
              </a:ext>
            </a:extLst>
          </p:cNvPr>
          <p:cNvSpPr>
            <a:spLocks noGrp="1"/>
          </p:cNvSpPr>
          <p:nvPr>
            <p:ph type="title"/>
          </p:nvPr>
        </p:nvSpPr>
        <p:spPr>
          <a:xfrm>
            <a:off x="238128" y="679402"/>
            <a:ext cx="8520600" cy="841800"/>
          </a:xfrm>
        </p:spPr>
        <p:txBody>
          <a:bodyPr/>
          <a:lstStyle/>
          <a:p>
            <a:pPr algn="l"/>
            <a:r>
              <a:rPr lang="en-US" dirty="0">
                <a:solidFill>
                  <a:srgbClr val="0070C0"/>
                </a:solidFill>
              </a:rPr>
              <a:t>R code based on package </a:t>
            </a:r>
            <a:r>
              <a:rPr lang="en-US" dirty="0" err="1">
                <a:solidFill>
                  <a:srgbClr val="0070C0"/>
                </a:solidFill>
              </a:rPr>
              <a:t>igraph:degree</a:t>
            </a:r>
            <a:endParaRPr lang="en-US" dirty="0">
              <a:solidFill>
                <a:srgbClr val="0070C0"/>
              </a:solidFill>
            </a:endParaRPr>
          </a:p>
        </p:txBody>
      </p:sp>
      <p:sp>
        <p:nvSpPr>
          <p:cNvPr id="3" name="Title 1">
            <a:extLst>
              <a:ext uri="{FF2B5EF4-FFF2-40B4-BE49-F238E27FC236}">
                <a16:creationId xmlns:a16="http://schemas.microsoft.com/office/drawing/2014/main" id="{B294AB83-2F18-B541-8F84-7A5F7EE8DEB2}"/>
              </a:ext>
            </a:extLst>
          </p:cNvPr>
          <p:cNvSpPr txBox="1">
            <a:spLocks/>
          </p:cNvSpPr>
          <p:nvPr/>
        </p:nvSpPr>
        <p:spPr>
          <a:xfrm>
            <a:off x="311700" y="2040493"/>
            <a:ext cx="8520600" cy="841800"/>
          </a:xfrm>
          <a:prstGeom prst="rect">
            <a:avLst/>
          </a:prstGeom>
          <a:noFill/>
          <a:ln>
            <a:noFill/>
          </a:ln>
        </p:spPr>
        <p:txBody>
          <a:bodyPr spcFirstLastPara="1" wrap="square" lIns="91425" tIns="91425" rIns="91425" bIns="91425" anchor="ctr" anchorCtr="0"/>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9pPr>
          </a:lstStyle>
          <a:p>
            <a:r>
              <a:rPr lang="en-US" sz="2800" dirty="0">
                <a:latin typeface="Dotum" panose="020B0600000101010101" pitchFamily="34" charset="-127"/>
                <a:ea typeface="Dotum" panose="020B0600000101010101" pitchFamily="34" charset="-127"/>
              </a:rPr>
              <a:t>degree(</a:t>
            </a:r>
            <a:r>
              <a:rPr lang="en-US" sz="2800" dirty="0" err="1">
                <a:latin typeface="Dotum" panose="020B0600000101010101" pitchFamily="34" charset="-127"/>
                <a:ea typeface="Dotum" panose="020B0600000101010101" pitchFamily="34" charset="-127"/>
              </a:rPr>
              <a:t>g_adj_u</a:t>
            </a:r>
            <a:r>
              <a:rPr lang="en-US" sz="2800" dirty="0">
                <a:latin typeface="Dotum" panose="020B0600000101010101" pitchFamily="34" charset="-127"/>
                <a:ea typeface="Dotum" panose="020B0600000101010101" pitchFamily="34" charset="-127"/>
              </a:rPr>
              <a:t>)</a:t>
            </a:r>
          </a:p>
        </p:txBody>
      </p:sp>
    </p:spTree>
    <p:extLst>
      <p:ext uri="{BB962C8B-B14F-4D97-AF65-F5344CB8AC3E}">
        <p14:creationId xmlns:p14="http://schemas.microsoft.com/office/powerpoint/2010/main" val="39903466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8ECEAD-5F72-B244-BB0E-EB47147F708B}"/>
              </a:ext>
            </a:extLst>
          </p:cNvPr>
          <p:cNvSpPr>
            <a:spLocks noGrp="1"/>
          </p:cNvSpPr>
          <p:nvPr>
            <p:ph type="title"/>
          </p:nvPr>
        </p:nvSpPr>
        <p:spPr>
          <a:xfrm>
            <a:off x="-357352" y="0"/>
            <a:ext cx="9501352" cy="841800"/>
          </a:xfrm>
        </p:spPr>
        <p:txBody>
          <a:bodyPr/>
          <a:lstStyle/>
          <a:p>
            <a:r>
              <a:rPr lang="en-US" dirty="0"/>
              <a:t>Degrees for directed graph</a:t>
            </a:r>
          </a:p>
        </p:txBody>
      </p:sp>
      <p:pic>
        <p:nvPicPr>
          <p:cNvPr id="3" name="Picture 2">
            <a:extLst>
              <a:ext uri="{FF2B5EF4-FFF2-40B4-BE49-F238E27FC236}">
                <a16:creationId xmlns:a16="http://schemas.microsoft.com/office/drawing/2014/main" id="{DE046E69-DB81-7248-94F3-C86D2AA54058}"/>
              </a:ext>
            </a:extLst>
          </p:cNvPr>
          <p:cNvPicPr>
            <a:picLocks noChangeAspect="1"/>
          </p:cNvPicPr>
          <p:nvPr/>
        </p:nvPicPr>
        <p:blipFill>
          <a:blip r:embed="rId3"/>
          <a:stretch>
            <a:fillRect/>
          </a:stretch>
        </p:blipFill>
        <p:spPr>
          <a:xfrm>
            <a:off x="302829" y="1677568"/>
            <a:ext cx="3438854" cy="3465932"/>
          </a:xfrm>
          <a:prstGeom prst="rect">
            <a:avLst/>
          </a:prstGeom>
        </p:spPr>
      </p:pic>
      <p:sp>
        <p:nvSpPr>
          <p:cNvPr id="4" name="TextBox 3">
            <a:extLst>
              <a:ext uri="{FF2B5EF4-FFF2-40B4-BE49-F238E27FC236}">
                <a16:creationId xmlns:a16="http://schemas.microsoft.com/office/drawing/2014/main" id="{CA1EF056-5B98-C345-B8CD-4B51E84940D0}"/>
              </a:ext>
            </a:extLst>
          </p:cNvPr>
          <p:cNvSpPr txBox="1"/>
          <p:nvPr/>
        </p:nvSpPr>
        <p:spPr>
          <a:xfrm>
            <a:off x="3741683" y="646534"/>
            <a:ext cx="4467890" cy="2585323"/>
          </a:xfrm>
          <a:prstGeom prst="rect">
            <a:avLst/>
          </a:prstGeom>
          <a:noFill/>
        </p:spPr>
        <p:txBody>
          <a:bodyPr wrap="none" rtlCol="0">
            <a:spAutoFit/>
          </a:bodyPr>
          <a:lstStyle/>
          <a:p>
            <a:r>
              <a:rPr lang="en-US" sz="1800" dirty="0"/>
              <a:t>Since the connections are not symmetric, </a:t>
            </a:r>
          </a:p>
          <a:p>
            <a:r>
              <a:rPr lang="en-US" sz="1800" dirty="0"/>
              <a:t>We need to define in- and out-degrees</a:t>
            </a:r>
          </a:p>
          <a:p>
            <a:endParaRPr lang="en-US" sz="1800" dirty="0"/>
          </a:p>
          <a:p>
            <a:pPr marL="285750" indent="-285750">
              <a:buFont typeface="Arial" panose="020B0604020202020204" pitchFamily="34" charset="0"/>
              <a:buChar char="•"/>
            </a:pPr>
            <a:r>
              <a:rPr lang="en-US" sz="1800" dirty="0"/>
              <a:t>Indegree of any node </a:t>
            </a:r>
            <a:r>
              <a:rPr lang="en-US" sz="1800" i="1" dirty="0" err="1"/>
              <a:t>i</a:t>
            </a:r>
            <a:r>
              <a:rPr lang="en-US" sz="1800" dirty="0"/>
              <a:t>: the number of</a:t>
            </a:r>
          </a:p>
          <a:p>
            <a:r>
              <a:rPr lang="en-US" sz="1800" dirty="0"/>
              <a:t>nodes destined to </a:t>
            </a:r>
            <a:r>
              <a:rPr lang="en-US" sz="1800" i="1" dirty="0" err="1"/>
              <a:t>i</a:t>
            </a:r>
            <a:r>
              <a:rPr lang="en-US" sz="1800" dirty="0"/>
              <a:t>.</a:t>
            </a:r>
          </a:p>
          <a:p>
            <a:pPr marL="285750" indent="-285750">
              <a:buFont typeface="Arial" panose="020B0604020202020204" pitchFamily="34" charset="0"/>
              <a:buChar char="•"/>
            </a:pPr>
            <a:r>
              <a:rPr lang="en-US" sz="1800" dirty="0"/>
              <a:t>Outdegree of any node </a:t>
            </a:r>
            <a:r>
              <a:rPr lang="en-US" sz="1800" i="1" dirty="0" err="1"/>
              <a:t>i</a:t>
            </a:r>
            <a:r>
              <a:rPr lang="en-US" sz="1800" dirty="0"/>
              <a:t>: the number</a:t>
            </a:r>
          </a:p>
          <a:p>
            <a:r>
              <a:rPr lang="en-US" sz="1800" dirty="0"/>
              <a:t>of nodes originated at </a:t>
            </a:r>
            <a:r>
              <a:rPr lang="en-US" sz="1800" i="1" dirty="0" err="1"/>
              <a:t>i</a:t>
            </a:r>
            <a:r>
              <a:rPr lang="en-US" sz="1800" dirty="0"/>
              <a:t>.</a:t>
            </a:r>
          </a:p>
          <a:p>
            <a:endParaRPr lang="en-US" dirty="0"/>
          </a:p>
          <a:p>
            <a:pPr marL="342900" indent="-342900">
              <a:buFont typeface="Arial" panose="020B0604020202020204" pitchFamily="34" charset="0"/>
              <a:buChar char="•"/>
            </a:pPr>
            <a:endParaRPr lang="en-US" sz="2200" dirty="0"/>
          </a:p>
        </p:txBody>
      </p:sp>
      <p:pic>
        <p:nvPicPr>
          <p:cNvPr id="7" name="Picture 6">
            <a:extLst>
              <a:ext uri="{FF2B5EF4-FFF2-40B4-BE49-F238E27FC236}">
                <a16:creationId xmlns:a16="http://schemas.microsoft.com/office/drawing/2014/main" id="{3076A577-D5A0-6440-9356-1B9A922C0F37}"/>
              </a:ext>
            </a:extLst>
          </p:cNvPr>
          <p:cNvPicPr>
            <a:picLocks noChangeAspect="1"/>
          </p:cNvPicPr>
          <p:nvPr/>
        </p:nvPicPr>
        <p:blipFill>
          <a:blip r:embed="rId4"/>
          <a:stretch>
            <a:fillRect/>
          </a:stretch>
        </p:blipFill>
        <p:spPr>
          <a:xfrm>
            <a:off x="135759" y="1008992"/>
            <a:ext cx="3584550" cy="4134508"/>
          </a:xfrm>
          <a:prstGeom prst="rect">
            <a:avLst/>
          </a:prstGeom>
        </p:spPr>
      </p:pic>
      <p:pic>
        <p:nvPicPr>
          <p:cNvPr id="6" name="Picture 5">
            <a:extLst>
              <a:ext uri="{FF2B5EF4-FFF2-40B4-BE49-F238E27FC236}">
                <a16:creationId xmlns:a16="http://schemas.microsoft.com/office/drawing/2014/main" id="{D252ED34-2C59-DC43-9D32-5E7241697AB9}"/>
              </a:ext>
            </a:extLst>
          </p:cNvPr>
          <p:cNvPicPr>
            <a:picLocks noChangeAspect="1"/>
          </p:cNvPicPr>
          <p:nvPr/>
        </p:nvPicPr>
        <p:blipFill>
          <a:blip r:embed="rId5"/>
          <a:stretch>
            <a:fillRect/>
          </a:stretch>
        </p:blipFill>
        <p:spPr>
          <a:xfrm>
            <a:off x="3846054" y="2717800"/>
            <a:ext cx="4216400" cy="2425700"/>
          </a:xfrm>
          <a:prstGeom prst="rect">
            <a:avLst/>
          </a:prstGeom>
        </p:spPr>
      </p:pic>
      <p:sp>
        <p:nvSpPr>
          <p:cNvPr id="9" name="Rectangle 8">
            <a:extLst>
              <a:ext uri="{FF2B5EF4-FFF2-40B4-BE49-F238E27FC236}">
                <a16:creationId xmlns:a16="http://schemas.microsoft.com/office/drawing/2014/main" id="{DC10C19E-4445-E448-A798-F45543419C2E}"/>
              </a:ext>
            </a:extLst>
          </p:cNvPr>
          <p:cNvSpPr/>
          <p:nvPr/>
        </p:nvSpPr>
        <p:spPr>
          <a:xfrm>
            <a:off x="5002924" y="3121572"/>
            <a:ext cx="2333297" cy="17972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91596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xit" presetSubtype="0" fill="hold" grpId="0" nodeType="clickEffect">
                                  <p:stCondLst>
                                    <p:cond delay="0"/>
                                  </p:stCondLst>
                                  <p:childTnLst>
                                    <p:animEffect transition="out" filter="dissolve">
                                      <p:cBhvr>
                                        <p:cTn id="10" dur="500"/>
                                        <p:tgtEl>
                                          <p:spTgt spid="9"/>
                                        </p:tgtEl>
                                      </p:cBhvr>
                                    </p:animEffect>
                                    <p:set>
                                      <p:cBhvr>
                                        <p:cTn id="11"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25B773-669F-5E46-8167-04B147AAB575}"/>
              </a:ext>
            </a:extLst>
          </p:cNvPr>
          <p:cNvSpPr>
            <a:spLocks noGrp="1"/>
          </p:cNvSpPr>
          <p:nvPr>
            <p:ph type="title"/>
          </p:nvPr>
        </p:nvSpPr>
        <p:spPr>
          <a:xfrm>
            <a:off x="286210" y="497440"/>
            <a:ext cx="8520600" cy="841800"/>
          </a:xfrm>
        </p:spPr>
        <p:txBody>
          <a:bodyPr/>
          <a:lstStyle/>
          <a:p>
            <a:r>
              <a:rPr lang="en-US" dirty="0"/>
              <a:t>Programming packages: </a:t>
            </a:r>
            <a:br>
              <a:rPr lang="en-US" dirty="0"/>
            </a:br>
            <a:br>
              <a:rPr lang="en-US" dirty="0"/>
            </a:br>
            <a:endParaRPr lang="en-US" dirty="0"/>
          </a:p>
        </p:txBody>
      </p:sp>
      <p:sp>
        <p:nvSpPr>
          <p:cNvPr id="3" name="TextBox 2">
            <a:extLst>
              <a:ext uri="{FF2B5EF4-FFF2-40B4-BE49-F238E27FC236}">
                <a16:creationId xmlns:a16="http://schemas.microsoft.com/office/drawing/2014/main" id="{66F40F1D-27E0-BA4E-B755-7B849578D257}"/>
              </a:ext>
            </a:extLst>
          </p:cNvPr>
          <p:cNvSpPr txBox="1"/>
          <p:nvPr/>
        </p:nvSpPr>
        <p:spPr>
          <a:xfrm>
            <a:off x="337190" y="918340"/>
            <a:ext cx="7715574" cy="4832092"/>
          </a:xfrm>
          <a:prstGeom prst="rect">
            <a:avLst/>
          </a:prstGeom>
          <a:noFill/>
        </p:spPr>
        <p:txBody>
          <a:bodyPr wrap="none" rtlCol="0">
            <a:spAutoFit/>
          </a:bodyPr>
          <a:lstStyle/>
          <a:p>
            <a:pPr marL="342900" indent="-342900">
              <a:buFont typeface="Arial" panose="020B0604020202020204" pitchFamily="34" charset="0"/>
              <a:buChar char="•"/>
            </a:pPr>
            <a:r>
              <a:rPr lang="en-US" sz="2200" dirty="0"/>
              <a:t>We will focus on igraph (available for both Python and R):</a:t>
            </a:r>
          </a:p>
          <a:p>
            <a:pPr marL="342900" lvl="1" indent="-342900">
              <a:buFont typeface="Arial" panose="020B0604020202020204" pitchFamily="34" charset="0"/>
              <a:buChar char="•"/>
            </a:pPr>
            <a:endParaRPr lang="en-US" sz="2200" dirty="0"/>
          </a:p>
          <a:p>
            <a:pPr lvl="1"/>
            <a:r>
              <a:rPr lang="en-US" sz="2200" dirty="0">
                <a:hlinkClick r:id="rId2"/>
              </a:rPr>
              <a:t>For Python: https://igraph.org/python/</a:t>
            </a:r>
            <a:endParaRPr lang="en-US" sz="2200" dirty="0"/>
          </a:p>
          <a:p>
            <a:pPr lvl="1"/>
            <a:endParaRPr lang="en-US" sz="2200" dirty="0"/>
          </a:p>
          <a:p>
            <a:pPr lvl="1"/>
            <a:r>
              <a:rPr lang="en-US" sz="2200" dirty="0"/>
              <a:t>For R: </a:t>
            </a:r>
            <a:r>
              <a:rPr lang="en-US" sz="2200" dirty="0">
                <a:hlinkClick r:id="rId3"/>
              </a:rPr>
              <a:t>https://igraph.org/r/</a:t>
            </a:r>
            <a:endParaRPr lang="en-US" sz="2200" dirty="0"/>
          </a:p>
          <a:p>
            <a:pPr lvl="1"/>
            <a:endParaRPr lang="en-US" sz="2200" dirty="0"/>
          </a:p>
          <a:p>
            <a:pPr lvl="1"/>
            <a:r>
              <a:rPr lang="en-US" sz="2200" dirty="0"/>
              <a:t>For Network visualization: </a:t>
            </a:r>
          </a:p>
          <a:p>
            <a:pPr lvl="1"/>
            <a:endParaRPr lang="en-US" sz="2200" dirty="0"/>
          </a:p>
          <a:p>
            <a:pPr lvl="1"/>
            <a:r>
              <a:rPr lang="en-US" sz="2200" dirty="0"/>
              <a:t>For Python: </a:t>
            </a:r>
            <a:r>
              <a:rPr lang="en-US" sz="2200" dirty="0" err="1"/>
              <a:t>graphviz</a:t>
            </a:r>
            <a:r>
              <a:rPr lang="en-US" sz="2200" dirty="0"/>
              <a:t> (for small network), NetworkX </a:t>
            </a:r>
          </a:p>
          <a:p>
            <a:pPr lvl="1"/>
            <a:endParaRPr lang="en-US" sz="2200" dirty="0"/>
          </a:p>
          <a:p>
            <a:pPr lvl="1"/>
            <a:r>
              <a:rPr lang="en-US" sz="2200" dirty="0"/>
              <a:t>For </a:t>
            </a:r>
            <a:r>
              <a:rPr lang="en-US" sz="2200" dirty="0" err="1"/>
              <a:t>complehensive</a:t>
            </a:r>
            <a:r>
              <a:rPr lang="en-US" sz="2200" dirty="0"/>
              <a:t> list: </a:t>
            </a:r>
          </a:p>
          <a:p>
            <a:pPr lvl="1"/>
            <a:r>
              <a:rPr lang="en-US" sz="2200" dirty="0"/>
              <a:t>https://</a:t>
            </a:r>
            <a:r>
              <a:rPr lang="en-US" sz="2200" dirty="0" err="1"/>
              <a:t>github.com</a:t>
            </a:r>
            <a:r>
              <a:rPr lang="en-US" sz="2200" dirty="0"/>
              <a:t>/</a:t>
            </a:r>
            <a:r>
              <a:rPr lang="en-US" sz="2200" dirty="0" err="1"/>
              <a:t>briatte</a:t>
            </a:r>
            <a:r>
              <a:rPr lang="en-US" sz="2200" dirty="0"/>
              <a:t>/</a:t>
            </a:r>
            <a:r>
              <a:rPr lang="en-US" sz="2200" dirty="0" err="1"/>
              <a:t>awesome-network-analysis#python</a:t>
            </a:r>
            <a:endParaRPr lang="en-US" sz="2200" dirty="0"/>
          </a:p>
          <a:p>
            <a:pPr lvl="1"/>
            <a:endParaRPr lang="en-US" sz="2200" dirty="0"/>
          </a:p>
          <a:p>
            <a:pPr lvl="1"/>
            <a:endParaRPr lang="en-US" sz="2200" dirty="0"/>
          </a:p>
        </p:txBody>
      </p:sp>
    </p:spTree>
    <p:extLst>
      <p:ext uri="{BB962C8B-B14F-4D97-AF65-F5344CB8AC3E}">
        <p14:creationId xmlns:p14="http://schemas.microsoft.com/office/powerpoint/2010/main" val="80811771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C76FF4-EFF6-F644-8C8C-0CEDD9941C1C}"/>
              </a:ext>
            </a:extLst>
          </p:cNvPr>
          <p:cNvSpPr>
            <a:spLocks noGrp="1"/>
          </p:cNvSpPr>
          <p:nvPr>
            <p:ph type="title"/>
          </p:nvPr>
        </p:nvSpPr>
        <p:spPr>
          <a:xfrm>
            <a:off x="238128" y="679402"/>
            <a:ext cx="8520600" cy="841800"/>
          </a:xfrm>
        </p:spPr>
        <p:txBody>
          <a:bodyPr/>
          <a:lstStyle/>
          <a:p>
            <a:pPr algn="l"/>
            <a:r>
              <a:rPr lang="en-US" dirty="0">
                <a:solidFill>
                  <a:srgbClr val="0070C0"/>
                </a:solidFill>
              </a:rPr>
              <a:t>R code based on package </a:t>
            </a:r>
            <a:r>
              <a:rPr lang="en-US" dirty="0" err="1">
                <a:solidFill>
                  <a:srgbClr val="0070C0"/>
                </a:solidFill>
              </a:rPr>
              <a:t>igraph:degree</a:t>
            </a:r>
            <a:endParaRPr lang="en-US" dirty="0">
              <a:solidFill>
                <a:srgbClr val="0070C0"/>
              </a:solidFill>
            </a:endParaRPr>
          </a:p>
        </p:txBody>
      </p:sp>
      <p:sp>
        <p:nvSpPr>
          <p:cNvPr id="3" name="Title 1">
            <a:extLst>
              <a:ext uri="{FF2B5EF4-FFF2-40B4-BE49-F238E27FC236}">
                <a16:creationId xmlns:a16="http://schemas.microsoft.com/office/drawing/2014/main" id="{B294AB83-2F18-B541-8F84-7A5F7EE8DEB2}"/>
              </a:ext>
            </a:extLst>
          </p:cNvPr>
          <p:cNvSpPr txBox="1">
            <a:spLocks/>
          </p:cNvSpPr>
          <p:nvPr/>
        </p:nvSpPr>
        <p:spPr>
          <a:xfrm>
            <a:off x="311700" y="2040493"/>
            <a:ext cx="8520600" cy="841800"/>
          </a:xfrm>
          <a:prstGeom prst="rect">
            <a:avLst/>
          </a:prstGeom>
          <a:noFill/>
          <a:ln>
            <a:noFill/>
          </a:ln>
        </p:spPr>
        <p:txBody>
          <a:bodyPr spcFirstLastPara="1" wrap="square" lIns="91425" tIns="91425" rIns="91425" bIns="91425" anchor="ctr" anchorCtr="0"/>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9pPr>
          </a:lstStyle>
          <a:p>
            <a:pPr algn="l"/>
            <a:r>
              <a:rPr lang="en-US" sz="2800" dirty="0">
                <a:latin typeface="Dotum" panose="020B0600000101010101" pitchFamily="34" charset="-127"/>
                <a:ea typeface="Dotum" panose="020B0600000101010101" pitchFamily="34" charset="-127"/>
              </a:rPr>
              <a:t>degree(</a:t>
            </a:r>
            <a:r>
              <a:rPr lang="en-US" sz="2800" dirty="0" err="1">
                <a:latin typeface="Dotum" panose="020B0600000101010101" pitchFamily="34" charset="-127"/>
                <a:ea typeface="Dotum" panose="020B0600000101010101" pitchFamily="34" charset="-127"/>
              </a:rPr>
              <a:t>g_adj_d</a:t>
            </a:r>
            <a:r>
              <a:rPr lang="en-US" sz="2800" dirty="0">
                <a:latin typeface="Dotum" panose="020B0600000101010101" pitchFamily="34" charset="-127"/>
                <a:ea typeface="Dotum" panose="020B0600000101010101" pitchFamily="34" charset="-127"/>
              </a:rPr>
              <a:t>, mode="in")</a:t>
            </a:r>
          </a:p>
          <a:p>
            <a:pPr algn="l"/>
            <a:r>
              <a:rPr lang="en-US" sz="2800" dirty="0">
                <a:latin typeface="Dotum" panose="020B0600000101010101" pitchFamily="34" charset="-127"/>
                <a:ea typeface="Dotum" panose="020B0600000101010101" pitchFamily="34" charset="-127"/>
              </a:rPr>
              <a:t>degree(</a:t>
            </a:r>
            <a:r>
              <a:rPr lang="en-US" sz="2800" dirty="0" err="1">
                <a:latin typeface="Dotum" panose="020B0600000101010101" pitchFamily="34" charset="-127"/>
                <a:ea typeface="Dotum" panose="020B0600000101010101" pitchFamily="34" charset="-127"/>
              </a:rPr>
              <a:t>g_adj_d</a:t>
            </a:r>
            <a:r>
              <a:rPr lang="en-US" sz="2800" dirty="0">
                <a:latin typeface="Dotum" panose="020B0600000101010101" pitchFamily="34" charset="-127"/>
                <a:ea typeface="Dotum" panose="020B0600000101010101" pitchFamily="34" charset="-127"/>
              </a:rPr>
              <a:t>, mode="out")</a:t>
            </a:r>
          </a:p>
        </p:txBody>
      </p:sp>
    </p:spTree>
    <p:extLst>
      <p:ext uri="{BB962C8B-B14F-4D97-AF65-F5344CB8AC3E}">
        <p14:creationId xmlns:p14="http://schemas.microsoft.com/office/powerpoint/2010/main" val="156718255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831673-B21D-3B4E-B17B-1074142CDF27}"/>
              </a:ext>
            </a:extLst>
          </p:cNvPr>
          <p:cNvSpPr>
            <a:spLocks noGrp="1"/>
          </p:cNvSpPr>
          <p:nvPr>
            <p:ph type="title"/>
          </p:nvPr>
        </p:nvSpPr>
        <p:spPr>
          <a:xfrm>
            <a:off x="311700" y="0"/>
            <a:ext cx="8520600" cy="841800"/>
          </a:xfrm>
        </p:spPr>
        <p:txBody>
          <a:bodyPr/>
          <a:lstStyle/>
          <a:p>
            <a:r>
              <a:rPr lang="en-US" dirty="0"/>
              <a:t>Walk and Path</a:t>
            </a:r>
          </a:p>
        </p:txBody>
      </p:sp>
      <p:pic>
        <p:nvPicPr>
          <p:cNvPr id="3" name="Picture 2">
            <a:extLst>
              <a:ext uri="{FF2B5EF4-FFF2-40B4-BE49-F238E27FC236}">
                <a16:creationId xmlns:a16="http://schemas.microsoft.com/office/drawing/2014/main" id="{460007C4-550E-5248-A81B-0F7FA35B61B3}"/>
              </a:ext>
            </a:extLst>
          </p:cNvPr>
          <p:cNvPicPr>
            <a:picLocks noChangeAspect="1"/>
          </p:cNvPicPr>
          <p:nvPr/>
        </p:nvPicPr>
        <p:blipFill>
          <a:blip r:embed="rId2"/>
          <a:stretch>
            <a:fillRect/>
          </a:stretch>
        </p:blipFill>
        <p:spPr>
          <a:xfrm>
            <a:off x="176704" y="983885"/>
            <a:ext cx="3438854" cy="3465932"/>
          </a:xfrm>
          <a:prstGeom prst="rect">
            <a:avLst/>
          </a:prstGeom>
        </p:spPr>
      </p:pic>
      <p:sp>
        <p:nvSpPr>
          <p:cNvPr id="4" name="TextBox 3">
            <a:extLst>
              <a:ext uri="{FF2B5EF4-FFF2-40B4-BE49-F238E27FC236}">
                <a16:creationId xmlns:a16="http://schemas.microsoft.com/office/drawing/2014/main" id="{44943445-ABD0-444B-81DF-97EF464E4B1C}"/>
              </a:ext>
            </a:extLst>
          </p:cNvPr>
          <p:cNvSpPr txBox="1"/>
          <p:nvPr/>
        </p:nvSpPr>
        <p:spPr>
          <a:xfrm>
            <a:off x="3848738" y="595002"/>
            <a:ext cx="4889480" cy="5139869"/>
          </a:xfrm>
          <a:prstGeom prst="rect">
            <a:avLst/>
          </a:prstGeom>
          <a:noFill/>
        </p:spPr>
        <p:txBody>
          <a:bodyPr wrap="none" rtlCol="0">
            <a:spAutoFit/>
          </a:bodyPr>
          <a:lstStyle/>
          <a:p>
            <a:pPr marL="285750" indent="-285750">
              <a:buFont typeface="Arial" panose="020B0604020202020204" pitchFamily="34" charset="0"/>
              <a:buChar char="•"/>
            </a:pPr>
            <a:r>
              <a:rPr lang="en-US" sz="2000" dirty="0"/>
              <a:t>Walk: a walk is a sequence of nodes in</a:t>
            </a:r>
          </a:p>
          <a:p>
            <a:r>
              <a:rPr lang="en-US" sz="2000" dirty="0"/>
              <a:t>which each node is adjacent to the</a:t>
            </a:r>
          </a:p>
          <a:p>
            <a:r>
              <a:rPr lang="en-US" sz="2000" dirty="0"/>
              <a:t>next one:</a:t>
            </a:r>
          </a:p>
          <a:p>
            <a:endParaRPr lang="en-US" sz="2000" dirty="0"/>
          </a:p>
          <a:p>
            <a:pPr marL="285750" indent="-285750">
              <a:buFont typeface="Wingdings" pitchFamily="2" charset="2"/>
              <a:buChar char="Ø"/>
            </a:pPr>
            <a:r>
              <a:rPr lang="en-US" dirty="0"/>
              <a:t>A walk can intersect itself and pass</a:t>
            </a:r>
          </a:p>
          <a:p>
            <a:pPr lvl="3"/>
            <a:r>
              <a:rPr lang="en-US" dirty="0"/>
              <a:t>through the same link repeatedly.</a:t>
            </a:r>
          </a:p>
          <a:p>
            <a:pPr lvl="3"/>
            <a:r>
              <a:rPr lang="en-US" dirty="0"/>
              <a:t>Each time a link is crossed, it is</a:t>
            </a:r>
          </a:p>
          <a:p>
            <a:pPr lvl="3"/>
            <a:r>
              <a:rPr lang="en-US" dirty="0"/>
              <a:t>counted separately</a:t>
            </a:r>
          </a:p>
          <a:p>
            <a:pPr marL="285750" lvl="3" indent="-285750">
              <a:buFont typeface="Wingdings" pitchFamily="2" charset="2"/>
              <a:buChar char="Ø"/>
            </a:pPr>
            <a:r>
              <a:rPr lang="en-US" dirty="0"/>
              <a:t>One walk on the graph: 1; 2; 5; 1; 2; 3; 4.</a:t>
            </a:r>
          </a:p>
          <a:p>
            <a:pPr marL="285750" lvl="3" indent="-285750">
              <a:buFont typeface="Wingdings" pitchFamily="2" charset="2"/>
              <a:buChar char="Ø"/>
            </a:pPr>
            <a:r>
              <a:rPr lang="en-US" dirty="0"/>
              <a:t>In a directed network, the walk can</a:t>
            </a:r>
          </a:p>
          <a:p>
            <a:r>
              <a:rPr lang="en-US" dirty="0"/>
              <a:t>follow only the direction of an arrow.</a:t>
            </a:r>
            <a:endParaRPr lang="en-US" sz="1800" dirty="0"/>
          </a:p>
          <a:p>
            <a:pPr lvl="4"/>
            <a:r>
              <a:rPr lang="en-US" sz="1800" dirty="0"/>
              <a:t>	</a:t>
            </a:r>
          </a:p>
          <a:p>
            <a:pPr marL="285750" indent="-285750">
              <a:buFont typeface="Arial" panose="020B0604020202020204" pitchFamily="34" charset="0"/>
              <a:buChar char="•"/>
            </a:pPr>
            <a:r>
              <a:rPr lang="en-US" sz="2000" dirty="0"/>
              <a:t>A path is a walk without passing</a:t>
            </a:r>
          </a:p>
          <a:p>
            <a:r>
              <a:rPr lang="en-US" sz="2000" dirty="0"/>
              <a:t>through the same link more than once</a:t>
            </a:r>
          </a:p>
          <a:p>
            <a:r>
              <a:rPr lang="en-US" sz="2000" dirty="0"/>
              <a:t>(e.g. 1; 2; 5; 4; 3.).</a:t>
            </a:r>
          </a:p>
          <a:p>
            <a:pPr marL="285750" indent="-285750">
              <a:buFont typeface="Arial" panose="020B0604020202020204" pitchFamily="34" charset="0"/>
              <a:buChar char="•"/>
            </a:pPr>
            <a:r>
              <a:rPr lang="en-US" sz="2000" dirty="0"/>
              <a:t>Cycle: A path with the same start and</a:t>
            </a:r>
          </a:p>
          <a:p>
            <a:r>
              <a:rPr lang="en-US" sz="2000" dirty="0"/>
              <a:t>end node (e.g., 1; 2; 5)</a:t>
            </a:r>
          </a:p>
          <a:p>
            <a:endParaRPr lang="en-US" dirty="0"/>
          </a:p>
          <a:p>
            <a:endParaRPr lang="en-US" sz="1800" dirty="0"/>
          </a:p>
        </p:txBody>
      </p:sp>
    </p:spTree>
    <p:extLst>
      <p:ext uri="{BB962C8B-B14F-4D97-AF65-F5344CB8AC3E}">
        <p14:creationId xmlns:p14="http://schemas.microsoft.com/office/powerpoint/2010/main" val="232953833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831673-B21D-3B4E-B17B-1074142CDF27}"/>
              </a:ext>
            </a:extLst>
          </p:cNvPr>
          <p:cNvSpPr>
            <a:spLocks noGrp="1"/>
          </p:cNvSpPr>
          <p:nvPr>
            <p:ph type="title"/>
          </p:nvPr>
        </p:nvSpPr>
        <p:spPr>
          <a:xfrm>
            <a:off x="311700" y="0"/>
            <a:ext cx="8520600" cy="841800"/>
          </a:xfrm>
        </p:spPr>
        <p:txBody>
          <a:bodyPr/>
          <a:lstStyle/>
          <a:p>
            <a:r>
              <a:rPr lang="en-US" dirty="0"/>
              <a:t>Distance</a:t>
            </a:r>
          </a:p>
        </p:txBody>
      </p:sp>
      <p:pic>
        <p:nvPicPr>
          <p:cNvPr id="3" name="Picture 2">
            <a:extLst>
              <a:ext uri="{FF2B5EF4-FFF2-40B4-BE49-F238E27FC236}">
                <a16:creationId xmlns:a16="http://schemas.microsoft.com/office/drawing/2014/main" id="{460007C4-550E-5248-A81B-0F7FA35B61B3}"/>
              </a:ext>
            </a:extLst>
          </p:cNvPr>
          <p:cNvPicPr>
            <a:picLocks noChangeAspect="1"/>
          </p:cNvPicPr>
          <p:nvPr/>
        </p:nvPicPr>
        <p:blipFill>
          <a:blip r:embed="rId3"/>
          <a:stretch>
            <a:fillRect/>
          </a:stretch>
        </p:blipFill>
        <p:spPr>
          <a:xfrm>
            <a:off x="176704" y="983885"/>
            <a:ext cx="3438854" cy="3465932"/>
          </a:xfrm>
          <a:prstGeom prst="rect">
            <a:avLst/>
          </a:prstGeom>
        </p:spPr>
      </p:pic>
      <p:sp>
        <p:nvSpPr>
          <p:cNvPr id="4" name="TextBox 3">
            <a:extLst>
              <a:ext uri="{FF2B5EF4-FFF2-40B4-BE49-F238E27FC236}">
                <a16:creationId xmlns:a16="http://schemas.microsoft.com/office/drawing/2014/main" id="{44943445-ABD0-444B-81DF-97EF464E4B1C}"/>
              </a:ext>
            </a:extLst>
          </p:cNvPr>
          <p:cNvSpPr txBox="1"/>
          <p:nvPr/>
        </p:nvSpPr>
        <p:spPr>
          <a:xfrm>
            <a:off x="3848738" y="1173071"/>
            <a:ext cx="4983562" cy="1477328"/>
          </a:xfrm>
          <a:prstGeom prst="rect">
            <a:avLst/>
          </a:prstGeom>
          <a:noFill/>
        </p:spPr>
        <p:txBody>
          <a:bodyPr wrap="square" rtlCol="0">
            <a:spAutoFit/>
          </a:bodyPr>
          <a:lstStyle/>
          <a:p>
            <a:r>
              <a:rPr lang="en-US" sz="1800" dirty="0"/>
              <a:t>The distance D={</a:t>
            </a:r>
            <a:r>
              <a:rPr lang="en-US" sz="1800" dirty="0" err="1"/>
              <a:t>dij</a:t>
            </a:r>
            <a:r>
              <a:rPr lang="en-US" sz="1800" dirty="0"/>
              <a:t>} (shortest path, geodesic path) between two nodes i and j is the number of edges along the shortest path connecting them.</a:t>
            </a:r>
          </a:p>
          <a:p>
            <a:endParaRPr lang="en-US" sz="1800" dirty="0"/>
          </a:p>
        </p:txBody>
      </p:sp>
      <p:sp>
        <p:nvSpPr>
          <p:cNvPr id="5" name="Rectangle 4">
            <a:extLst>
              <a:ext uri="{FF2B5EF4-FFF2-40B4-BE49-F238E27FC236}">
                <a16:creationId xmlns:a16="http://schemas.microsoft.com/office/drawing/2014/main" id="{D45BF965-6C27-1A46-B65E-AFCA500D691C}"/>
              </a:ext>
            </a:extLst>
          </p:cNvPr>
          <p:cNvSpPr/>
          <p:nvPr/>
        </p:nvSpPr>
        <p:spPr>
          <a:xfrm>
            <a:off x="3839922" y="2650399"/>
            <a:ext cx="619080" cy="492443"/>
          </a:xfrm>
          <a:prstGeom prst="rect">
            <a:avLst/>
          </a:prstGeom>
          <a:noFill/>
        </p:spPr>
        <p:txBody>
          <a:bodyPr wrap="none" lIns="91440" tIns="45720" rIns="91440" bIns="45720">
            <a:spAutoFit/>
          </a:bodyPr>
          <a:lstStyle/>
          <a:p>
            <a:pPr algn="ctr"/>
            <a:r>
              <a:rPr lang="en-US" sz="2600" b="0" cap="none" spc="0" dirty="0">
                <a:ln w="0"/>
                <a:solidFill>
                  <a:schemeClr val="tx1"/>
                </a:solidFill>
                <a:effectLst>
                  <a:outerShdw blurRad="38100" dist="19050" dir="2700000" algn="tl" rotWithShape="0">
                    <a:schemeClr val="dk1">
                      <a:alpha val="40000"/>
                    </a:schemeClr>
                  </a:outerShdw>
                </a:effectLst>
              </a:rPr>
              <a:t>D=</a:t>
            </a:r>
          </a:p>
        </p:txBody>
      </p:sp>
      <p:pic>
        <p:nvPicPr>
          <p:cNvPr id="7" name="Picture 6">
            <a:extLst>
              <a:ext uri="{FF2B5EF4-FFF2-40B4-BE49-F238E27FC236}">
                <a16:creationId xmlns:a16="http://schemas.microsoft.com/office/drawing/2014/main" id="{2BA09A62-5361-E04E-8738-AD3D7C13F4CF}"/>
              </a:ext>
            </a:extLst>
          </p:cNvPr>
          <p:cNvPicPr>
            <a:picLocks noChangeAspect="1"/>
          </p:cNvPicPr>
          <p:nvPr/>
        </p:nvPicPr>
        <p:blipFill>
          <a:blip r:embed="rId4"/>
          <a:stretch>
            <a:fillRect/>
          </a:stretch>
        </p:blipFill>
        <p:spPr>
          <a:xfrm>
            <a:off x="4692182" y="2358508"/>
            <a:ext cx="3251200" cy="2743200"/>
          </a:xfrm>
          <a:prstGeom prst="rect">
            <a:avLst/>
          </a:prstGeom>
        </p:spPr>
      </p:pic>
      <p:sp>
        <p:nvSpPr>
          <p:cNvPr id="8" name="Rectangle 7">
            <a:extLst>
              <a:ext uri="{FF2B5EF4-FFF2-40B4-BE49-F238E27FC236}">
                <a16:creationId xmlns:a16="http://schemas.microsoft.com/office/drawing/2014/main" id="{B2C07D57-0340-BB47-9E7C-0A78120CBF91}"/>
              </a:ext>
            </a:extLst>
          </p:cNvPr>
          <p:cNvSpPr/>
          <p:nvPr/>
        </p:nvSpPr>
        <p:spPr>
          <a:xfrm>
            <a:off x="5302446" y="2896620"/>
            <a:ext cx="2538271" cy="20432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60130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8"/>
                                        </p:tgtEl>
                                      </p:cBhvr>
                                    </p:animEffect>
                                    <p:set>
                                      <p:cBhvr>
                                        <p:cTn id="7"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C76FF4-EFF6-F644-8C8C-0CEDD9941C1C}"/>
              </a:ext>
            </a:extLst>
          </p:cNvPr>
          <p:cNvSpPr>
            <a:spLocks noGrp="1"/>
          </p:cNvSpPr>
          <p:nvPr>
            <p:ph type="title"/>
          </p:nvPr>
        </p:nvSpPr>
        <p:spPr>
          <a:xfrm>
            <a:off x="119064" y="521747"/>
            <a:ext cx="8905872" cy="841800"/>
          </a:xfrm>
        </p:spPr>
        <p:txBody>
          <a:bodyPr/>
          <a:lstStyle/>
          <a:p>
            <a:pPr algn="l"/>
            <a:r>
              <a:rPr lang="en-US" dirty="0">
                <a:solidFill>
                  <a:srgbClr val="0070C0"/>
                </a:solidFill>
              </a:rPr>
              <a:t>R code based on package </a:t>
            </a:r>
            <a:r>
              <a:rPr lang="en-US" dirty="0" err="1">
                <a:solidFill>
                  <a:srgbClr val="0070C0"/>
                </a:solidFill>
              </a:rPr>
              <a:t>igraph:distance</a:t>
            </a:r>
            <a:endParaRPr lang="en-US" dirty="0">
              <a:solidFill>
                <a:srgbClr val="0070C0"/>
              </a:solidFill>
            </a:endParaRPr>
          </a:p>
        </p:txBody>
      </p:sp>
      <p:sp>
        <p:nvSpPr>
          <p:cNvPr id="3" name="Title 1">
            <a:extLst>
              <a:ext uri="{FF2B5EF4-FFF2-40B4-BE49-F238E27FC236}">
                <a16:creationId xmlns:a16="http://schemas.microsoft.com/office/drawing/2014/main" id="{B294AB83-2F18-B541-8F84-7A5F7EE8DEB2}"/>
              </a:ext>
            </a:extLst>
          </p:cNvPr>
          <p:cNvSpPr txBox="1">
            <a:spLocks/>
          </p:cNvSpPr>
          <p:nvPr/>
        </p:nvSpPr>
        <p:spPr>
          <a:xfrm>
            <a:off x="311700" y="2040493"/>
            <a:ext cx="8520600" cy="841800"/>
          </a:xfrm>
          <a:prstGeom prst="rect">
            <a:avLst/>
          </a:prstGeom>
          <a:noFill/>
          <a:ln>
            <a:noFill/>
          </a:ln>
        </p:spPr>
        <p:txBody>
          <a:bodyPr spcFirstLastPara="1" wrap="square" lIns="91425" tIns="91425" rIns="91425" bIns="91425" anchor="ctr" anchorCtr="0"/>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9pPr>
          </a:lstStyle>
          <a:p>
            <a:pPr algn="l"/>
            <a:r>
              <a:rPr lang="en-US" sz="2400" dirty="0" err="1">
                <a:latin typeface="Dotum" panose="020B0600000101010101" pitchFamily="34" charset="-127"/>
                <a:ea typeface="Dotum" panose="020B0600000101010101" pitchFamily="34" charset="-127"/>
              </a:rPr>
              <a:t>shortest.paths</a:t>
            </a:r>
            <a:r>
              <a:rPr lang="en-US" sz="2400" dirty="0">
                <a:latin typeface="Dotum" panose="020B0600000101010101" pitchFamily="34" charset="-127"/>
                <a:ea typeface="Dotum" panose="020B0600000101010101" pitchFamily="34" charset="-127"/>
              </a:rPr>
              <a:t>(</a:t>
            </a:r>
            <a:r>
              <a:rPr lang="en-US" sz="2400" dirty="0" err="1">
                <a:latin typeface="Dotum" panose="020B0600000101010101" pitchFamily="34" charset="-127"/>
                <a:ea typeface="Dotum" panose="020B0600000101010101" pitchFamily="34" charset="-127"/>
              </a:rPr>
              <a:t>g_adj_u</a:t>
            </a:r>
            <a:r>
              <a:rPr lang="en-US" sz="2400" dirty="0">
                <a:latin typeface="Dotum" panose="020B0600000101010101" pitchFamily="34" charset="-127"/>
                <a:ea typeface="Dotum" panose="020B0600000101010101" pitchFamily="34" charset="-127"/>
              </a:rPr>
              <a:t>)</a:t>
            </a:r>
          </a:p>
          <a:p>
            <a:pPr algn="l"/>
            <a:endParaRPr lang="en-US" sz="2400" dirty="0">
              <a:latin typeface="Dotum" panose="020B0600000101010101" pitchFamily="34" charset="-127"/>
              <a:ea typeface="Dotum" panose="020B0600000101010101" pitchFamily="34" charset="-127"/>
            </a:endParaRPr>
          </a:p>
        </p:txBody>
      </p:sp>
    </p:spTree>
    <p:extLst>
      <p:ext uri="{BB962C8B-B14F-4D97-AF65-F5344CB8AC3E}">
        <p14:creationId xmlns:p14="http://schemas.microsoft.com/office/powerpoint/2010/main" val="124034650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831673-B21D-3B4E-B17B-1074142CDF27}"/>
              </a:ext>
            </a:extLst>
          </p:cNvPr>
          <p:cNvSpPr>
            <a:spLocks noGrp="1"/>
          </p:cNvSpPr>
          <p:nvPr>
            <p:ph type="title"/>
          </p:nvPr>
        </p:nvSpPr>
        <p:spPr>
          <a:xfrm>
            <a:off x="311700" y="169425"/>
            <a:ext cx="8520600" cy="841800"/>
          </a:xfrm>
        </p:spPr>
        <p:txBody>
          <a:bodyPr/>
          <a:lstStyle/>
          <a:p>
            <a:r>
              <a:rPr lang="en-US" dirty="0"/>
              <a:t>Connectivity and connected components for undirected graph</a:t>
            </a:r>
          </a:p>
        </p:txBody>
      </p:sp>
      <p:sp>
        <p:nvSpPr>
          <p:cNvPr id="4" name="TextBox 3">
            <a:extLst>
              <a:ext uri="{FF2B5EF4-FFF2-40B4-BE49-F238E27FC236}">
                <a16:creationId xmlns:a16="http://schemas.microsoft.com/office/drawing/2014/main" id="{44943445-ABD0-444B-81DF-97EF464E4B1C}"/>
              </a:ext>
            </a:extLst>
          </p:cNvPr>
          <p:cNvSpPr txBox="1"/>
          <p:nvPr/>
        </p:nvSpPr>
        <p:spPr>
          <a:xfrm>
            <a:off x="4572000" y="1237539"/>
            <a:ext cx="4140117" cy="4247317"/>
          </a:xfrm>
          <a:prstGeom prst="rect">
            <a:avLst/>
          </a:prstGeom>
          <a:noFill/>
        </p:spPr>
        <p:txBody>
          <a:bodyPr wrap="square" rtlCol="0">
            <a:spAutoFit/>
          </a:bodyPr>
          <a:lstStyle/>
          <a:p>
            <a:pPr marL="285750" indent="-285750">
              <a:buFont typeface="Arial" panose="020B0604020202020204" pitchFamily="34" charset="0"/>
              <a:buChar char="•"/>
            </a:pPr>
            <a:r>
              <a:rPr lang="en-US" sz="1800" dirty="0"/>
              <a:t>A graph is connected if there is a path between every pair of nodes.</a:t>
            </a:r>
          </a:p>
          <a:p>
            <a:endParaRPr lang="en-US" sz="1800" dirty="0"/>
          </a:p>
          <a:p>
            <a:pPr marL="285750" indent="-285750">
              <a:buFont typeface="Arial" panose="020B0604020202020204" pitchFamily="34" charset="0"/>
              <a:buChar char="•"/>
            </a:pPr>
            <a:r>
              <a:rPr lang="en-US" sz="1800" dirty="0"/>
              <a:t>A connected component is a subgraph in which any two nodes are connected to each other by paths, and which is connected to no additional nodes in the original graph.</a:t>
            </a:r>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r>
              <a:rPr lang="en-US" sz="1800" dirty="0"/>
              <a:t>Bridge: an edge whose deletion increases the number of connected components.</a:t>
            </a:r>
          </a:p>
          <a:p>
            <a:pPr marL="285750" indent="-285750">
              <a:buFont typeface="Arial" panose="020B0604020202020204" pitchFamily="34" charset="0"/>
              <a:buChar char="•"/>
            </a:pPr>
            <a:endParaRPr lang="en-US" sz="1800" dirty="0"/>
          </a:p>
          <a:p>
            <a:endParaRPr lang="en-US" sz="1800" dirty="0"/>
          </a:p>
        </p:txBody>
      </p:sp>
      <p:sp>
        <p:nvSpPr>
          <p:cNvPr id="5" name="Rectangle 4">
            <a:extLst>
              <a:ext uri="{FF2B5EF4-FFF2-40B4-BE49-F238E27FC236}">
                <a16:creationId xmlns:a16="http://schemas.microsoft.com/office/drawing/2014/main" id="{D45BF965-6C27-1A46-B65E-AFCA500D691C}"/>
              </a:ext>
            </a:extLst>
          </p:cNvPr>
          <p:cNvSpPr/>
          <p:nvPr/>
        </p:nvSpPr>
        <p:spPr>
          <a:xfrm>
            <a:off x="3839922" y="2650399"/>
            <a:ext cx="619080" cy="492443"/>
          </a:xfrm>
          <a:prstGeom prst="rect">
            <a:avLst/>
          </a:prstGeom>
          <a:noFill/>
        </p:spPr>
        <p:txBody>
          <a:bodyPr wrap="none" lIns="91440" tIns="45720" rIns="91440" bIns="45720">
            <a:spAutoFit/>
          </a:bodyPr>
          <a:lstStyle/>
          <a:p>
            <a:pPr algn="ctr"/>
            <a:r>
              <a:rPr lang="en-US" sz="2600" b="0" cap="none" spc="0" dirty="0">
                <a:ln w="0"/>
                <a:solidFill>
                  <a:schemeClr val="tx1"/>
                </a:solidFill>
                <a:effectLst>
                  <a:outerShdw blurRad="38100" dist="19050" dir="2700000" algn="tl" rotWithShape="0">
                    <a:schemeClr val="dk1">
                      <a:alpha val="40000"/>
                    </a:schemeClr>
                  </a:outerShdw>
                </a:effectLst>
              </a:rPr>
              <a:t>D=</a:t>
            </a:r>
          </a:p>
        </p:txBody>
      </p:sp>
      <p:pic>
        <p:nvPicPr>
          <p:cNvPr id="9" name="Picture 8">
            <a:extLst>
              <a:ext uri="{FF2B5EF4-FFF2-40B4-BE49-F238E27FC236}">
                <a16:creationId xmlns:a16="http://schemas.microsoft.com/office/drawing/2014/main" id="{1D8CBBE0-AF78-C040-BB7A-BF544ECF9E65}"/>
              </a:ext>
            </a:extLst>
          </p:cNvPr>
          <p:cNvPicPr>
            <a:picLocks noChangeAspect="1"/>
          </p:cNvPicPr>
          <p:nvPr/>
        </p:nvPicPr>
        <p:blipFill>
          <a:blip r:embed="rId3"/>
          <a:stretch>
            <a:fillRect/>
          </a:stretch>
        </p:blipFill>
        <p:spPr>
          <a:xfrm>
            <a:off x="463007" y="1237539"/>
            <a:ext cx="3988812" cy="3702323"/>
          </a:xfrm>
          <a:prstGeom prst="rect">
            <a:avLst/>
          </a:prstGeom>
        </p:spPr>
      </p:pic>
    </p:spTree>
    <p:extLst>
      <p:ext uri="{BB962C8B-B14F-4D97-AF65-F5344CB8AC3E}">
        <p14:creationId xmlns:p14="http://schemas.microsoft.com/office/powerpoint/2010/main" val="86118386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831673-B21D-3B4E-B17B-1074142CDF27}"/>
              </a:ext>
            </a:extLst>
          </p:cNvPr>
          <p:cNvSpPr>
            <a:spLocks noGrp="1"/>
          </p:cNvSpPr>
          <p:nvPr>
            <p:ph type="title"/>
          </p:nvPr>
        </p:nvSpPr>
        <p:spPr>
          <a:xfrm>
            <a:off x="311700" y="95853"/>
            <a:ext cx="8520600" cy="841800"/>
          </a:xfrm>
        </p:spPr>
        <p:txBody>
          <a:bodyPr/>
          <a:lstStyle/>
          <a:p>
            <a:r>
              <a:rPr lang="en-US" dirty="0"/>
              <a:t>Connectivity and connected components for directed graph</a:t>
            </a:r>
          </a:p>
        </p:txBody>
      </p:sp>
      <p:sp>
        <p:nvSpPr>
          <p:cNvPr id="4" name="TextBox 3">
            <a:extLst>
              <a:ext uri="{FF2B5EF4-FFF2-40B4-BE49-F238E27FC236}">
                <a16:creationId xmlns:a16="http://schemas.microsoft.com/office/drawing/2014/main" id="{44943445-ABD0-444B-81DF-97EF464E4B1C}"/>
              </a:ext>
            </a:extLst>
          </p:cNvPr>
          <p:cNvSpPr txBox="1"/>
          <p:nvPr/>
        </p:nvSpPr>
        <p:spPr>
          <a:xfrm>
            <a:off x="4372303" y="1011225"/>
            <a:ext cx="4686752" cy="4801314"/>
          </a:xfrm>
          <a:prstGeom prst="rect">
            <a:avLst/>
          </a:prstGeom>
          <a:noFill/>
        </p:spPr>
        <p:txBody>
          <a:bodyPr wrap="square" rtlCol="0">
            <a:spAutoFit/>
          </a:bodyPr>
          <a:lstStyle/>
          <a:p>
            <a:pPr marL="285750" indent="-285750">
              <a:buFont typeface="Arial" panose="020B0604020202020204" pitchFamily="34" charset="0"/>
              <a:buChar char="•"/>
            </a:pPr>
            <a:r>
              <a:rPr lang="en-US" sz="1800" dirty="0"/>
              <a:t>A directed graph is strongly connected if there is a path from any node to each other node, and vice versa.</a:t>
            </a:r>
          </a:p>
          <a:p>
            <a:endParaRPr lang="en-US" sz="1800" dirty="0"/>
          </a:p>
          <a:p>
            <a:pPr marL="285750" indent="-285750">
              <a:buFont typeface="Arial" panose="020B0604020202020204" pitchFamily="34" charset="0"/>
              <a:buChar char="•"/>
            </a:pPr>
            <a:r>
              <a:rPr lang="en-US" sz="1800" dirty="0"/>
              <a:t>A directed graph is weakly connected if it is connected by ignoring the edge directions</a:t>
            </a:r>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r>
              <a:rPr lang="en-US" sz="1800" dirty="0"/>
              <a:t>A strongly connected component of a directed graph G is a subgraph that is strongly connected, and is maximal with this property: no additional edges or vertices from G can be included in the subgraph without breaking its property of being strongly directed.</a:t>
            </a:r>
          </a:p>
          <a:p>
            <a:pPr marL="285750" indent="-285750">
              <a:buFont typeface="Arial" panose="020B0604020202020204" pitchFamily="34" charset="0"/>
              <a:buChar char="•"/>
            </a:pPr>
            <a:endParaRPr lang="en-US" sz="1800" dirty="0"/>
          </a:p>
          <a:p>
            <a:endParaRPr lang="en-US" sz="1800" dirty="0"/>
          </a:p>
        </p:txBody>
      </p:sp>
      <p:sp>
        <p:nvSpPr>
          <p:cNvPr id="5" name="Rectangle 4">
            <a:extLst>
              <a:ext uri="{FF2B5EF4-FFF2-40B4-BE49-F238E27FC236}">
                <a16:creationId xmlns:a16="http://schemas.microsoft.com/office/drawing/2014/main" id="{D45BF965-6C27-1A46-B65E-AFCA500D691C}"/>
              </a:ext>
            </a:extLst>
          </p:cNvPr>
          <p:cNvSpPr/>
          <p:nvPr/>
        </p:nvSpPr>
        <p:spPr>
          <a:xfrm>
            <a:off x="3839922" y="2650399"/>
            <a:ext cx="619080" cy="492443"/>
          </a:xfrm>
          <a:prstGeom prst="rect">
            <a:avLst/>
          </a:prstGeom>
          <a:noFill/>
        </p:spPr>
        <p:txBody>
          <a:bodyPr wrap="none" lIns="91440" tIns="45720" rIns="91440" bIns="45720">
            <a:spAutoFit/>
          </a:bodyPr>
          <a:lstStyle/>
          <a:p>
            <a:pPr algn="ctr"/>
            <a:r>
              <a:rPr lang="en-US" sz="2600" b="0" cap="none" spc="0" dirty="0">
                <a:ln w="0"/>
                <a:solidFill>
                  <a:schemeClr val="tx1"/>
                </a:solidFill>
                <a:effectLst>
                  <a:outerShdw blurRad="38100" dist="19050" dir="2700000" algn="tl" rotWithShape="0">
                    <a:schemeClr val="dk1">
                      <a:alpha val="40000"/>
                    </a:schemeClr>
                  </a:outerShdw>
                </a:effectLst>
              </a:rPr>
              <a:t>D=</a:t>
            </a:r>
          </a:p>
        </p:txBody>
      </p:sp>
      <p:pic>
        <p:nvPicPr>
          <p:cNvPr id="6" name="Picture 5">
            <a:extLst>
              <a:ext uri="{FF2B5EF4-FFF2-40B4-BE49-F238E27FC236}">
                <a16:creationId xmlns:a16="http://schemas.microsoft.com/office/drawing/2014/main" id="{35CE2BD7-0B7A-0543-9CC0-26D7D347634D}"/>
              </a:ext>
            </a:extLst>
          </p:cNvPr>
          <p:cNvPicPr>
            <a:picLocks noChangeAspect="1"/>
          </p:cNvPicPr>
          <p:nvPr/>
        </p:nvPicPr>
        <p:blipFill>
          <a:blip r:embed="rId3"/>
          <a:stretch>
            <a:fillRect/>
          </a:stretch>
        </p:blipFill>
        <p:spPr>
          <a:xfrm>
            <a:off x="46853" y="1393049"/>
            <a:ext cx="4468648" cy="2357401"/>
          </a:xfrm>
          <a:prstGeom prst="rect">
            <a:avLst/>
          </a:prstGeom>
        </p:spPr>
      </p:pic>
    </p:spTree>
    <p:extLst>
      <p:ext uri="{BB962C8B-B14F-4D97-AF65-F5344CB8AC3E}">
        <p14:creationId xmlns:p14="http://schemas.microsoft.com/office/powerpoint/2010/main" val="199788397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831673-B21D-3B4E-B17B-1074142CDF27}"/>
              </a:ext>
            </a:extLst>
          </p:cNvPr>
          <p:cNvSpPr>
            <a:spLocks noGrp="1"/>
          </p:cNvSpPr>
          <p:nvPr>
            <p:ph type="title"/>
          </p:nvPr>
        </p:nvSpPr>
        <p:spPr>
          <a:xfrm>
            <a:off x="311700" y="0"/>
            <a:ext cx="8520600" cy="841800"/>
          </a:xfrm>
        </p:spPr>
        <p:txBody>
          <a:bodyPr/>
          <a:lstStyle/>
          <a:p>
            <a:r>
              <a:rPr lang="en-US" dirty="0"/>
              <a:t>Clustering </a:t>
            </a:r>
            <a:r>
              <a:rPr lang="en-US" dirty="0" err="1"/>
              <a:t>coecient</a:t>
            </a:r>
            <a:endParaRPr lang="en-US" dirty="0"/>
          </a:p>
        </p:txBody>
      </p:sp>
      <p:sp>
        <p:nvSpPr>
          <p:cNvPr id="4" name="TextBox 3">
            <a:extLst>
              <a:ext uri="{FF2B5EF4-FFF2-40B4-BE49-F238E27FC236}">
                <a16:creationId xmlns:a16="http://schemas.microsoft.com/office/drawing/2014/main" id="{44943445-ABD0-444B-81DF-97EF464E4B1C}"/>
              </a:ext>
            </a:extLst>
          </p:cNvPr>
          <p:cNvSpPr txBox="1"/>
          <p:nvPr/>
        </p:nvSpPr>
        <p:spPr>
          <a:xfrm>
            <a:off x="3962400" y="1206905"/>
            <a:ext cx="4983562" cy="800219"/>
          </a:xfrm>
          <a:prstGeom prst="rect">
            <a:avLst/>
          </a:prstGeom>
          <a:noFill/>
        </p:spPr>
        <p:txBody>
          <a:bodyPr wrap="square" rtlCol="0">
            <a:spAutoFit/>
          </a:bodyPr>
          <a:lstStyle/>
          <a:p>
            <a:r>
              <a:rPr lang="en-US" dirty="0"/>
              <a:t>For any given node A and two randomly selected nodes B and C:</a:t>
            </a:r>
          </a:p>
          <a:p>
            <a:endParaRPr lang="en-US" sz="1800" dirty="0"/>
          </a:p>
        </p:txBody>
      </p:sp>
      <p:sp>
        <p:nvSpPr>
          <p:cNvPr id="5" name="Rectangle 4">
            <a:extLst>
              <a:ext uri="{FF2B5EF4-FFF2-40B4-BE49-F238E27FC236}">
                <a16:creationId xmlns:a16="http://schemas.microsoft.com/office/drawing/2014/main" id="{D45BF965-6C27-1A46-B65E-AFCA500D691C}"/>
              </a:ext>
            </a:extLst>
          </p:cNvPr>
          <p:cNvSpPr/>
          <p:nvPr/>
        </p:nvSpPr>
        <p:spPr>
          <a:xfrm>
            <a:off x="3430256" y="2890777"/>
            <a:ext cx="2597185" cy="892552"/>
          </a:xfrm>
          <a:prstGeom prst="rect">
            <a:avLst/>
          </a:prstGeom>
          <a:noFill/>
        </p:spPr>
        <p:txBody>
          <a:bodyPr wrap="none" lIns="91440" tIns="45720" rIns="91440" bIns="45720">
            <a:spAutoFit/>
          </a:bodyPr>
          <a:lstStyle/>
          <a:p>
            <a:pPr algn="ctr"/>
            <a:r>
              <a:rPr lang="en-US" sz="2600" b="0" cap="none" spc="0" dirty="0">
                <a:ln w="0"/>
                <a:solidFill>
                  <a:schemeClr val="tx1"/>
                </a:solidFill>
                <a:effectLst>
                  <a:outerShdw blurRad="38100" dist="19050" dir="2700000" algn="tl" rotWithShape="0">
                    <a:schemeClr val="dk1">
                      <a:alpha val="40000"/>
                    </a:schemeClr>
                  </a:outerShdw>
                </a:effectLst>
              </a:rPr>
              <a:t>For the network </a:t>
            </a:r>
          </a:p>
          <a:p>
            <a:pPr algn="ctr"/>
            <a:r>
              <a:rPr lang="en-US" sz="2600" b="0" cap="none" spc="0" dirty="0">
                <a:ln w="0"/>
                <a:solidFill>
                  <a:schemeClr val="tx1"/>
                </a:solidFill>
                <a:effectLst>
                  <a:outerShdw blurRad="38100" dist="19050" dir="2700000" algn="tl" rotWithShape="0">
                    <a:schemeClr val="dk1">
                      <a:alpha val="40000"/>
                    </a:schemeClr>
                  </a:outerShdw>
                </a:effectLst>
              </a:rPr>
              <a:t>on the left:</a:t>
            </a:r>
          </a:p>
        </p:txBody>
      </p:sp>
      <p:pic>
        <p:nvPicPr>
          <p:cNvPr id="9" name="Picture 8">
            <a:extLst>
              <a:ext uri="{FF2B5EF4-FFF2-40B4-BE49-F238E27FC236}">
                <a16:creationId xmlns:a16="http://schemas.microsoft.com/office/drawing/2014/main" id="{D594DEC8-7782-FF42-AC9C-3FDD24545F8B}"/>
              </a:ext>
            </a:extLst>
          </p:cNvPr>
          <p:cNvPicPr>
            <a:picLocks noChangeAspect="1"/>
          </p:cNvPicPr>
          <p:nvPr/>
        </p:nvPicPr>
        <p:blipFill>
          <a:blip r:embed="rId3"/>
          <a:stretch>
            <a:fillRect/>
          </a:stretch>
        </p:blipFill>
        <p:spPr>
          <a:xfrm>
            <a:off x="-120908" y="885326"/>
            <a:ext cx="3496108" cy="3372848"/>
          </a:xfrm>
          <a:prstGeom prst="rect">
            <a:avLst/>
          </a:prstGeom>
        </p:spPr>
      </p:pic>
      <p:pic>
        <p:nvPicPr>
          <p:cNvPr id="11" name="Picture 10">
            <a:extLst>
              <a:ext uri="{FF2B5EF4-FFF2-40B4-BE49-F238E27FC236}">
                <a16:creationId xmlns:a16="http://schemas.microsoft.com/office/drawing/2014/main" id="{E1829471-D59A-1242-947C-B2755A0DBCCF}"/>
              </a:ext>
            </a:extLst>
          </p:cNvPr>
          <p:cNvPicPr>
            <a:picLocks noChangeAspect="1"/>
          </p:cNvPicPr>
          <p:nvPr/>
        </p:nvPicPr>
        <p:blipFill>
          <a:blip r:embed="rId4"/>
          <a:stretch>
            <a:fillRect/>
          </a:stretch>
        </p:blipFill>
        <p:spPr>
          <a:xfrm>
            <a:off x="2984500" y="1768979"/>
            <a:ext cx="6159500" cy="1206500"/>
          </a:xfrm>
          <a:prstGeom prst="rect">
            <a:avLst/>
          </a:prstGeom>
        </p:spPr>
      </p:pic>
      <p:pic>
        <p:nvPicPr>
          <p:cNvPr id="13" name="Picture 12">
            <a:extLst>
              <a:ext uri="{FF2B5EF4-FFF2-40B4-BE49-F238E27FC236}">
                <a16:creationId xmlns:a16="http://schemas.microsoft.com/office/drawing/2014/main" id="{C25139A7-7CDD-C640-AF9F-9A87AC265D9F}"/>
              </a:ext>
            </a:extLst>
          </p:cNvPr>
          <p:cNvPicPr>
            <a:picLocks noChangeAspect="1"/>
          </p:cNvPicPr>
          <p:nvPr/>
        </p:nvPicPr>
        <p:blipFill>
          <a:blip r:embed="rId5"/>
          <a:stretch>
            <a:fillRect/>
          </a:stretch>
        </p:blipFill>
        <p:spPr>
          <a:xfrm>
            <a:off x="5952578" y="2890777"/>
            <a:ext cx="1982732" cy="2334806"/>
          </a:xfrm>
          <a:prstGeom prst="rect">
            <a:avLst/>
          </a:prstGeom>
        </p:spPr>
      </p:pic>
      <p:sp>
        <p:nvSpPr>
          <p:cNvPr id="8" name="Rectangle 7">
            <a:extLst>
              <a:ext uri="{FF2B5EF4-FFF2-40B4-BE49-F238E27FC236}">
                <a16:creationId xmlns:a16="http://schemas.microsoft.com/office/drawing/2014/main" id="{B2C07D57-0340-BB47-9E7C-0A78120CBF91}"/>
              </a:ext>
            </a:extLst>
          </p:cNvPr>
          <p:cNvSpPr/>
          <p:nvPr/>
        </p:nvSpPr>
        <p:spPr>
          <a:xfrm>
            <a:off x="7091441" y="3337053"/>
            <a:ext cx="2538271" cy="20432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07125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8"/>
                                        </p:tgtEl>
                                      </p:cBhvr>
                                    </p:animEffect>
                                    <p:set>
                                      <p:cBhvr>
                                        <p:cTn id="7"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C76FF4-EFF6-F644-8C8C-0CEDD9941C1C}"/>
              </a:ext>
            </a:extLst>
          </p:cNvPr>
          <p:cNvSpPr>
            <a:spLocks noGrp="1"/>
          </p:cNvSpPr>
          <p:nvPr>
            <p:ph type="title"/>
          </p:nvPr>
        </p:nvSpPr>
        <p:spPr>
          <a:xfrm>
            <a:off x="119064" y="521747"/>
            <a:ext cx="8905872" cy="841800"/>
          </a:xfrm>
        </p:spPr>
        <p:txBody>
          <a:bodyPr/>
          <a:lstStyle/>
          <a:p>
            <a:pPr algn="l"/>
            <a:r>
              <a:rPr lang="en-US" dirty="0">
                <a:solidFill>
                  <a:srgbClr val="0070C0"/>
                </a:solidFill>
                <a:latin typeface="Dotum" panose="020B0600000101010101" pitchFamily="34" charset="-127"/>
                <a:ea typeface="Dotum" panose="020B0600000101010101" pitchFamily="34" charset="-127"/>
              </a:rPr>
              <a:t>R code based on package igraph: Clustering </a:t>
            </a:r>
            <a:r>
              <a:rPr lang="en-US" dirty="0" err="1">
                <a:solidFill>
                  <a:srgbClr val="0070C0"/>
                </a:solidFill>
                <a:latin typeface="Dotum" panose="020B0600000101010101" pitchFamily="34" charset="-127"/>
                <a:ea typeface="Dotum" panose="020B0600000101010101" pitchFamily="34" charset="-127"/>
              </a:rPr>
              <a:t>coecient</a:t>
            </a:r>
            <a:endParaRPr lang="en-US" dirty="0">
              <a:solidFill>
                <a:srgbClr val="0070C0"/>
              </a:solidFill>
              <a:latin typeface="Dotum" panose="020B0600000101010101" pitchFamily="34" charset="-127"/>
              <a:ea typeface="Dotum" panose="020B0600000101010101" pitchFamily="34" charset="-127"/>
            </a:endParaRPr>
          </a:p>
        </p:txBody>
      </p:sp>
      <p:sp>
        <p:nvSpPr>
          <p:cNvPr id="3" name="Title 1">
            <a:extLst>
              <a:ext uri="{FF2B5EF4-FFF2-40B4-BE49-F238E27FC236}">
                <a16:creationId xmlns:a16="http://schemas.microsoft.com/office/drawing/2014/main" id="{B294AB83-2F18-B541-8F84-7A5F7EE8DEB2}"/>
              </a:ext>
            </a:extLst>
          </p:cNvPr>
          <p:cNvSpPr txBox="1">
            <a:spLocks/>
          </p:cNvSpPr>
          <p:nvPr/>
        </p:nvSpPr>
        <p:spPr>
          <a:xfrm>
            <a:off x="206596" y="2671114"/>
            <a:ext cx="8520600" cy="841800"/>
          </a:xfrm>
          <a:prstGeom prst="rect">
            <a:avLst/>
          </a:prstGeom>
          <a:noFill/>
          <a:ln>
            <a:noFill/>
          </a:ln>
        </p:spPr>
        <p:txBody>
          <a:bodyPr spcFirstLastPara="1" wrap="square" lIns="91425" tIns="91425" rIns="91425" bIns="91425" anchor="ctr" anchorCtr="0"/>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9pPr>
          </a:lstStyle>
          <a:p>
            <a:pPr algn="l"/>
            <a:r>
              <a:rPr lang="en-US" sz="2400" dirty="0">
                <a:latin typeface="Dotum" panose="020B0600000101010101" pitchFamily="34" charset="-127"/>
                <a:ea typeface="Dotum" panose="020B0600000101010101" pitchFamily="34" charset="-127"/>
              </a:rPr>
              <a:t># First generate the graph from edge list</a:t>
            </a:r>
          </a:p>
          <a:p>
            <a:pPr algn="l"/>
            <a:r>
              <a:rPr lang="en-US" sz="2400" dirty="0" err="1">
                <a:latin typeface="Dotum" panose="020B0600000101010101" pitchFamily="34" charset="-127"/>
                <a:ea typeface="Dotum" panose="020B0600000101010101" pitchFamily="34" charset="-127"/>
              </a:rPr>
              <a:t>el_cc</a:t>
            </a:r>
            <a:r>
              <a:rPr lang="en-US" sz="2400" dirty="0">
                <a:latin typeface="Dotum" panose="020B0600000101010101" pitchFamily="34" charset="-127"/>
                <a:ea typeface="Dotum" panose="020B0600000101010101" pitchFamily="34" charset="-127"/>
              </a:rPr>
              <a:t> &lt;- matrix( c("A", "B", "A","C", "B",</a:t>
            </a:r>
          </a:p>
          <a:p>
            <a:pPr algn="l"/>
            <a:r>
              <a:rPr lang="en-US" sz="2400" dirty="0">
                <a:latin typeface="Dotum" panose="020B0600000101010101" pitchFamily="34" charset="-127"/>
                <a:ea typeface="Dotum" panose="020B0600000101010101" pitchFamily="34" charset="-127"/>
              </a:rPr>
              <a:t>"C", "B","E","D","E","C","D"), </a:t>
            </a:r>
            <a:r>
              <a:rPr lang="en-US" sz="2400" dirty="0" err="1">
                <a:latin typeface="Dotum" panose="020B0600000101010101" pitchFamily="34" charset="-127"/>
                <a:ea typeface="Dotum" panose="020B0600000101010101" pitchFamily="34" charset="-127"/>
              </a:rPr>
              <a:t>nc</a:t>
            </a:r>
            <a:r>
              <a:rPr lang="en-US" sz="2400" dirty="0">
                <a:latin typeface="Dotum" panose="020B0600000101010101" pitchFamily="34" charset="-127"/>
                <a:ea typeface="Dotum" panose="020B0600000101010101" pitchFamily="34" charset="-127"/>
              </a:rPr>
              <a:t>=2, </a:t>
            </a:r>
            <a:r>
              <a:rPr lang="en-US" sz="2400" dirty="0" err="1">
                <a:latin typeface="Dotum" panose="020B0600000101010101" pitchFamily="34" charset="-127"/>
                <a:ea typeface="Dotum" panose="020B0600000101010101" pitchFamily="34" charset="-127"/>
              </a:rPr>
              <a:t>byrow</a:t>
            </a:r>
            <a:r>
              <a:rPr lang="en-US" sz="2400" dirty="0">
                <a:latin typeface="Dotum" panose="020B0600000101010101" pitchFamily="34" charset="-127"/>
                <a:ea typeface="Dotum" panose="020B0600000101010101" pitchFamily="34" charset="-127"/>
              </a:rPr>
              <a:t>=TRUE)</a:t>
            </a:r>
          </a:p>
          <a:p>
            <a:pPr algn="l"/>
            <a:r>
              <a:rPr lang="en-US" sz="2400" dirty="0" err="1">
                <a:latin typeface="Dotum" panose="020B0600000101010101" pitchFamily="34" charset="-127"/>
                <a:ea typeface="Dotum" panose="020B0600000101010101" pitchFamily="34" charset="-127"/>
              </a:rPr>
              <a:t>g_el_cc</a:t>
            </a:r>
            <a:r>
              <a:rPr lang="en-US" sz="2400" dirty="0">
                <a:latin typeface="Dotum" panose="020B0600000101010101" pitchFamily="34" charset="-127"/>
                <a:ea typeface="Dotum" panose="020B0600000101010101" pitchFamily="34" charset="-127"/>
              </a:rPr>
              <a:t> &lt;- </a:t>
            </a:r>
            <a:r>
              <a:rPr lang="en-US" sz="2400" dirty="0" err="1">
                <a:latin typeface="Dotum" panose="020B0600000101010101" pitchFamily="34" charset="-127"/>
                <a:ea typeface="Dotum" panose="020B0600000101010101" pitchFamily="34" charset="-127"/>
              </a:rPr>
              <a:t>graph.edgelist</a:t>
            </a:r>
            <a:r>
              <a:rPr lang="en-US" sz="2400" dirty="0">
                <a:latin typeface="Dotum" panose="020B0600000101010101" pitchFamily="34" charset="-127"/>
                <a:ea typeface="Dotum" panose="020B0600000101010101" pitchFamily="34" charset="-127"/>
              </a:rPr>
              <a:t>(</a:t>
            </a:r>
            <a:r>
              <a:rPr lang="en-US" sz="2400" dirty="0" err="1">
                <a:latin typeface="Dotum" panose="020B0600000101010101" pitchFamily="34" charset="-127"/>
                <a:ea typeface="Dotum" panose="020B0600000101010101" pitchFamily="34" charset="-127"/>
              </a:rPr>
              <a:t>el_cc,directed</a:t>
            </a:r>
            <a:r>
              <a:rPr lang="en-US" sz="2400" dirty="0">
                <a:latin typeface="Dotum" panose="020B0600000101010101" pitchFamily="34" charset="-127"/>
                <a:ea typeface="Dotum" panose="020B0600000101010101" pitchFamily="34" charset="-127"/>
              </a:rPr>
              <a:t>=FALSE)</a:t>
            </a:r>
          </a:p>
          <a:p>
            <a:pPr algn="l"/>
            <a:r>
              <a:rPr lang="en-US" sz="2400" dirty="0">
                <a:latin typeface="Dotum" panose="020B0600000101010101" pitchFamily="34" charset="-127"/>
                <a:ea typeface="Dotum" panose="020B0600000101010101" pitchFamily="34" charset="-127"/>
              </a:rPr>
              <a:t># Then calculate CC</a:t>
            </a:r>
          </a:p>
          <a:p>
            <a:pPr algn="l"/>
            <a:r>
              <a:rPr lang="en-US" sz="2400" dirty="0">
                <a:latin typeface="Dotum" panose="020B0600000101010101" pitchFamily="34" charset="-127"/>
                <a:ea typeface="Dotum" panose="020B0600000101010101" pitchFamily="34" charset="-127"/>
              </a:rPr>
              <a:t>transitivity(</a:t>
            </a:r>
            <a:r>
              <a:rPr lang="en-US" sz="2400" dirty="0" err="1">
                <a:latin typeface="Dotum" panose="020B0600000101010101" pitchFamily="34" charset="-127"/>
                <a:ea typeface="Dotum" panose="020B0600000101010101" pitchFamily="34" charset="-127"/>
              </a:rPr>
              <a:t>g_el_cc</a:t>
            </a:r>
            <a:r>
              <a:rPr lang="en-US" sz="2400" dirty="0">
                <a:latin typeface="Dotum" panose="020B0600000101010101" pitchFamily="34" charset="-127"/>
                <a:ea typeface="Dotum" panose="020B0600000101010101" pitchFamily="34" charset="-127"/>
              </a:rPr>
              <a:t>, type="</a:t>
            </a:r>
            <a:r>
              <a:rPr lang="en-US" sz="2400" dirty="0" err="1">
                <a:latin typeface="Dotum" panose="020B0600000101010101" pitchFamily="34" charset="-127"/>
                <a:ea typeface="Dotum" panose="020B0600000101010101" pitchFamily="34" charset="-127"/>
              </a:rPr>
              <a:t>localundirected</a:t>
            </a:r>
            <a:r>
              <a:rPr lang="en-US" sz="2400" dirty="0">
                <a:latin typeface="Dotum" panose="020B0600000101010101" pitchFamily="34" charset="-127"/>
                <a:ea typeface="Dotum" panose="020B0600000101010101" pitchFamily="34" charset="-127"/>
              </a:rPr>
              <a:t>")</a:t>
            </a:r>
          </a:p>
          <a:p>
            <a:pPr algn="l"/>
            <a:endParaRPr lang="en-US" sz="2400" dirty="0">
              <a:latin typeface="Dotum" panose="020B0600000101010101" pitchFamily="34" charset="-127"/>
              <a:ea typeface="Dotum" panose="020B0600000101010101" pitchFamily="34" charset="-127"/>
            </a:endParaRPr>
          </a:p>
        </p:txBody>
      </p:sp>
    </p:spTree>
    <p:extLst>
      <p:ext uri="{BB962C8B-B14F-4D97-AF65-F5344CB8AC3E}">
        <p14:creationId xmlns:p14="http://schemas.microsoft.com/office/powerpoint/2010/main" val="60015265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5"/>
          <p:cNvSpPr txBox="1"/>
          <p:nvPr/>
        </p:nvSpPr>
        <p:spPr>
          <a:xfrm>
            <a:off x="496857" y="319383"/>
            <a:ext cx="7961100" cy="1656561"/>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4200" b="1" dirty="0">
                <a:solidFill>
                  <a:srgbClr val="FF0000"/>
                </a:solidFill>
                <a:latin typeface="Arial" charset="0"/>
                <a:ea typeface="Arial" charset="0"/>
                <a:cs typeface="Arial" charset="0"/>
                <a:sym typeface="Comfortaa"/>
              </a:rPr>
              <a:t>What if there is more than on or off connection? </a:t>
            </a:r>
          </a:p>
          <a:p>
            <a:pPr marL="0" lvl="0" indent="0" algn="ctr" rtl="0">
              <a:spcBef>
                <a:spcPts val="0"/>
              </a:spcBef>
              <a:spcAft>
                <a:spcPts val="0"/>
              </a:spcAft>
              <a:buNone/>
            </a:pPr>
            <a:endParaRPr lang="en-US" sz="3600" b="1" dirty="0">
              <a:solidFill>
                <a:srgbClr val="FF0000"/>
              </a:solidFill>
              <a:latin typeface="Comfortaa"/>
              <a:ea typeface="Comfortaa"/>
              <a:cs typeface="Comfortaa"/>
              <a:sym typeface="Comfortaa"/>
            </a:endParaRPr>
          </a:p>
          <a:p>
            <a:endParaRPr lang="en-US" b="1" dirty="0"/>
          </a:p>
          <a:p>
            <a:endParaRPr lang="en-US" b="1" dirty="0"/>
          </a:p>
          <a:p>
            <a:endParaRPr lang="en-US" b="1" dirty="0"/>
          </a:p>
          <a:p>
            <a:endParaRPr lang="en-US" b="1" dirty="0"/>
          </a:p>
          <a:p>
            <a:endParaRPr lang="en-US" b="1" dirty="0"/>
          </a:p>
          <a:p>
            <a:endParaRPr lang="en-US" b="1" dirty="0"/>
          </a:p>
          <a:p>
            <a:endParaRPr lang="en-US" b="1" dirty="0"/>
          </a:p>
          <a:p>
            <a:endParaRPr lang="en-US" b="1" dirty="0"/>
          </a:p>
          <a:p>
            <a:endParaRPr lang="en-US" b="1" dirty="0"/>
          </a:p>
          <a:p>
            <a:endParaRPr lang="en-US" b="1" dirty="0"/>
          </a:p>
          <a:p>
            <a:endParaRPr lang="en-US" b="1" dirty="0"/>
          </a:p>
          <a:p>
            <a:endParaRPr lang="en-US" b="1" dirty="0"/>
          </a:p>
          <a:p>
            <a:endParaRPr lang="en-US" b="1" dirty="0"/>
          </a:p>
          <a:p>
            <a:pPr marL="984250" lvl="1" indent="-514350">
              <a:lnSpc>
                <a:spcPts val="2400"/>
              </a:lnSpc>
              <a:buChar char="–"/>
              <a:tabLst>
                <a:tab pos="983615" algn="l"/>
                <a:tab pos="984250" algn="l"/>
              </a:tabLst>
            </a:pPr>
            <a:endParaRPr lang="en-US" sz="3200" dirty="0"/>
          </a:p>
          <a:p>
            <a:pPr marL="0" lvl="0" indent="0" algn="ctr" rtl="0">
              <a:spcBef>
                <a:spcPts val="0"/>
              </a:spcBef>
              <a:spcAft>
                <a:spcPts val="0"/>
              </a:spcAft>
              <a:buNone/>
            </a:pPr>
            <a:endParaRPr sz="3600" b="1" dirty="0">
              <a:solidFill>
                <a:srgbClr val="FF0000"/>
              </a:solidFill>
              <a:latin typeface="Comfortaa"/>
              <a:ea typeface="Comfortaa"/>
              <a:cs typeface="Comfortaa"/>
              <a:sym typeface="Comfortaa"/>
            </a:endParaRPr>
          </a:p>
        </p:txBody>
      </p:sp>
      <p:pic>
        <p:nvPicPr>
          <p:cNvPr id="3" name="Picture 2">
            <a:extLst>
              <a:ext uri="{FF2B5EF4-FFF2-40B4-BE49-F238E27FC236}">
                <a16:creationId xmlns:a16="http://schemas.microsoft.com/office/drawing/2014/main" id="{844E7DAF-01D7-4142-A398-7A168E0C227E}"/>
              </a:ext>
            </a:extLst>
          </p:cNvPr>
          <p:cNvPicPr>
            <a:picLocks noChangeAspect="1"/>
          </p:cNvPicPr>
          <p:nvPr/>
        </p:nvPicPr>
        <p:blipFill>
          <a:blip r:embed="rId3"/>
          <a:stretch>
            <a:fillRect/>
          </a:stretch>
        </p:blipFill>
        <p:spPr>
          <a:xfrm>
            <a:off x="1842814" y="1652750"/>
            <a:ext cx="5458372" cy="3303314"/>
          </a:xfrm>
          <a:prstGeom prst="rect">
            <a:avLst/>
          </a:prstGeom>
        </p:spPr>
      </p:pic>
    </p:spTree>
    <p:extLst>
      <p:ext uri="{BB962C8B-B14F-4D97-AF65-F5344CB8AC3E}">
        <p14:creationId xmlns:p14="http://schemas.microsoft.com/office/powerpoint/2010/main" val="94326125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5"/>
          <p:cNvSpPr txBox="1"/>
          <p:nvPr/>
        </p:nvSpPr>
        <p:spPr>
          <a:xfrm>
            <a:off x="507367" y="138970"/>
            <a:ext cx="7961100" cy="1656561"/>
          </a:xfrm>
          <a:prstGeom prst="rect">
            <a:avLst/>
          </a:prstGeom>
          <a:noFill/>
          <a:ln>
            <a:noFill/>
          </a:ln>
        </p:spPr>
        <p:txBody>
          <a:bodyPr spcFirstLastPara="1" wrap="square" lIns="91425" tIns="91425" rIns="91425" bIns="91425" anchor="t" anchorCtr="0">
            <a:noAutofit/>
          </a:bodyPr>
          <a:lstStyle/>
          <a:p>
            <a:pPr algn="ctr"/>
            <a:r>
              <a:rPr lang="en-US" sz="3600" dirty="0"/>
              <a:t>Weighted networks </a:t>
            </a:r>
          </a:p>
          <a:p>
            <a:pPr algn="ctr"/>
            <a:endParaRPr lang="en-US" sz="3600" dirty="0"/>
          </a:p>
          <a:p>
            <a:pPr algn="ctr"/>
            <a:endParaRPr lang="en-US" sz="3600" dirty="0"/>
          </a:p>
          <a:p>
            <a:pPr algn="ctr"/>
            <a:endParaRPr lang="en-US" sz="3600" dirty="0"/>
          </a:p>
          <a:p>
            <a:pPr algn="ctr"/>
            <a:endParaRPr lang="en-US" sz="3600" dirty="0"/>
          </a:p>
          <a:p>
            <a:pPr algn="ctr"/>
            <a:endParaRPr lang="en-US" sz="3600" dirty="0"/>
          </a:p>
          <a:p>
            <a:pPr algn="ctr"/>
            <a:endParaRPr lang="en-US" sz="3600" dirty="0"/>
          </a:p>
          <a:p>
            <a:pPr algn="ctr"/>
            <a:endParaRPr lang="en-US" sz="3600" dirty="0"/>
          </a:p>
          <a:p>
            <a:pPr algn="ctr"/>
            <a:r>
              <a:rPr lang="en-US" sz="2200" dirty="0"/>
              <a:t>Mobile phone calls, Collaboration network, and </a:t>
            </a:r>
            <a:r>
              <a:rPr lang="en-US" sz="2200" dirty="0" err="1"/>
              <a:t>etc</a:t>
            </a:r>
            <a:endParaRPr lang="en-US" sz="2200" dirty="0"/>
          </a:p>
          <a:p>
            <a:pPr algn="ctr"/>
            <a:endParaRPr lang="en-US" sz="3600" dirty="0"/>
          </a:p>
          <a:p>
            <a:pPr marL="0" lvl="0" indent="0" algn="ctr" rtl="0">
              <a:spcBef>
                <a:spcPts val="0"/>
              </a:spcBef>
              <a:spcAft>
                <a:spcPts val="0"/>
              </a:spcAft>
              <a:buNone/>
            </a:pPr>
            <a:endParaRPr lang="en-US" sz="3600" b="1" dirty="0">
              <a:solidFill>
                <a:srgbClr val="FF0000"/>
              </a:solidFill>
              <a:latin typeface="Comfortaa"/>
              <a:ea typeface="Comfortaa"/>
              <a:cs typeface="Comfortaa"/>
              <a:sym typeface="Comfortaa"/>
            </a:endParaRPr>
          </a:p>
          <a:p>
            <a:endParaRPr lang="en-US" b="1" dirty="0"/>
          </a:p>
          <a:p>
            <a:endParaRPr lang="en-US" b="1" dirty="0"/>
          </a:p>
          <a:p>
            <a:endParaRPr lang="en-US" b="1" dirty="0"/>
          </a:p>
          <a:p>
            <a:endParaRPr lang="en-US" b="1" dirty="0"/>
          </a:p>
          <a:p>
            <a:endParaRPr lang="en-US" b="1" dirty="0"/>
          </a:p>
          <a:p>
            <a:endParaRPr lang="en-US" b="1" dirty="0"/>
          </a:p>
          <a:p>
            <a:endParaRPr lang="en-US" b="1" dirty="0"/>
          </a:p>
          <a:p>
            <a:endParaRPr lang="en-US" b="1" dirty="0"/>
          </a:p>
          <a:p>
            <a:endParaRPr lang="en-US" b="1" dirty="0"/>
          </a:p>
          <a:p>
            <a:endParaRPr lang="en-US" b="1" dirty="0"/>
          </a:p>
          <a:p>
            <a:endParaRPr lang="en-US" b="1" dirty="0"/>
          </a:p>
          <a:p>
            <a:endParaRPr lang="en-US" b="1" dirty="0"/>
          </a:p>
          <a:p>
            <a:endParaRPr lang="en-US" b="1" dirty="0"/>
          </a:p>
          <a:p>
            <a:pPr marL="984250" lvl="1" indent="-514350">
              <a:lnSpc>
                <a:spcPts val="2400"/>
              </a:lnSpc>
              <a:buChar char="–"/>
              <a:tabLst>
                <a:tab pos="983615" algn="l"/>
                <a:tab pos="984250" algn="l"/>
              </a:tabLst>
            </a:pPr>
            <a:endParaRPr lang="en-US" sz="3200" dirty="0"/>
          </a:p>
          <a:p>
            <a:pPr marL="0" lvl="0" indent="0" algn="ctr" rtl="0">
              <a:spcBef>
                <a:spcPts val="0"/>
              </a:spcBef>
              <a:spcAft>
                <a:spcPts val="0"/>
              </a:spcAft>
              <a:buNone/>
            </a:pPr>
            <a:endParaRPr sz="3600" b="1" dirty="0">
              <a:solidFill>
                <a:srgbClr val="FF0000"/>
              </a:solidFill>
              <a:latin typeface="Comfortaa"/>
              <a:ea typeface="Comfortaa"/>
              <a:cs typeface="Comfortaa"/>
              <a:sym typeface="Comfortaa"/>
            </a:endParaRPr>
          </a:p>
        </p:txBody>
      </p:sp>
      <p:pic>
        <p:nvPicPr>
          <p:cNvPr id="4" name="Picture 3">
            <a:extLst>
              <a:ext uri="{FF2B5EF4-FFF2-40B4-BE49-F238E27FC236}">
                <a16:creationId xmlns:a16="http://schemas.microsoft.com/office/drawing/2014/main" id="{342E524F-4277-A840-8354-89F12BEDF7B9}"/>
              </a:ext>
            </a:extLst>
          </p:cNvPr>
          <p:cNvPicPr>
            <a:picLocks noChangeAspect="1"/>
          </p:cNvPicPr>
          <p:nvPr/>
        </p:nvPicPr>
        <p:blipFill>
          <a:blip r:embed="rId3"/>
          <a:stretch>
            <a:fillRect/>
          </a:stretch>
        </p:blipFill>
        <p:spPr>
          <a:xfrm>
            <a:off x="1340178" y="820107"/>
            <a:ext cx="6463643" cy="3856866"/>
          </a:xfrm>
          <a:prstGeom prst="rect">
            <a:avLst/>
          </a:prstGeom>
        </p:spPr>
      </p:pic>
    </p:spTree>
    <p:extLst>
      <p:ext uri="{BB962C8B-B14F-4D97-AF65-F5344CB8AC3E}">
        <p14:creationId xmlns:p14="http://schemas.microsoft.com/office/powerpoint/2010/main" val="42780125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5"/>
          <p:cNvSpPr txBox="1"/>
          <p:nvPr/>
        </p:nvSpPr>
        <p:spPr>
          <a:xfrm>
            <a:off x="496857" y="319383"/>
            <a:ext cx="7961100" cy="1656561"/>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4200" b="1" dirty="0">
                <a:solidFill>
                  <a:srgbClr val="FF0000"/>
                </a:solidFill>
                <a:latin typeface="Arial" charset="0"/>
                <a:ea typeface="Arial" charset="0"/>
                <a:cs typeface="Arial" charset="0"/>
                <a:sym typeface="Comfortaa"/>
              </a:rPr>
              <a:t>What is network?</a:t>
            </a:r>
          </a:p>
          <a:p>
            <a:pPr marL="0" lvl="0" indent="0" algn="ctr" rtl="0">
              <a:spcBef>
                <a:spcPts val="0"/>
              </a:spcBef>
              <a:spcAft>
                <a:spcPts val="0"/>
              </a:spcAft>
              <a:buNone/>
            </a:pPr>
            <a:endParaRPr lang="en-US" sz="3600" b="1" dirty="0">
              <a:solidFill>
                <a:srgbClr val="FF0000"/>
              </a:solidFill>
              <a:latin typeface="Comfortaa"/>
              <a:ea typeface="Comfortaa"/>
              <a:cs typeface="Comfortaa"/>
              <a:sym typeface="Comfortaa"/>
            </a:endParaRPr>
          </a:p>
          <a:p>
            <a:endParaRPr lang="en-US" b="1" dirty="0"/>
          </a:p>
          <a:p>
            <a:endParaRPr lang="en-US" b="1" dirty="0"/>
          </a:p>
          <a:p>
            <a:endParaRPr lang="en-US" b="1" dirty="0"/>
          </a:p>
          <a:p>
            <a:endParaRPr lang="en-US" b="1" dirty="0"/>
          </a:p>
          <a:p>
            <a:endParaRPr lang="en-US" b="1" dirty="0"/>
          </a:p>
          <a:p>
            <a:endParaRPr lang="en-US" b="1" dirty="0"/>
          </a:p>
          <a:p>
            <a:endParaRPr lang="en-US" b="1" dirty="0"/>
          </a:p>
          <a:p>
            <a:endParaRPr lang="en-US" b="1" dirty="0"/>
          </a:p>
          <a:p>
            <a:endParaRPr lang="en-US" b="1" dirty="0"/>
          </a:p>
          <a:p>
            <a:endParaRPr lang="en-US" b="1" dirty="0"/>
          </a:p>
          <a:p>
            <a:endParaRPr lang="en-US" b="1" dirty="0"/>
          </a:p>
          <a:p>
            <a:endParaRPr lang="en-US" b="1" dirty="0"/>
          </a:p>
          <a:p>
            <a:endParaRPr lang="en-US" b="1" dirty="0"/>
          </a:p>
          <a:p>
            <a:r>
              <a:rPr lang="en-US" b="1" dirty="0"/>
              <a:t>Sociogram of marriage (grey edges) and business (black arcs) relations between 16 Florentine families (circa 1400 AD) (Prof. John Padgett, Political Science)</a:t>
            </a:r>
            <a:endParaRPr lang="en-US" dirty="0"/>
          </a:p>
          <a:p>
            <a:pPr marL="984250" lvl="1" indent="-514350">
              <a:lnSpc>
                <a:spcPts val="2400"/>
              </a:lnSpc>
              <a:buChar char="–"/>
              <a:tabLst>
                <a:tab pos="983615" algn="l"/>
                <a:tab pos="984250" algn="l"/>
              </a:tabLst>
            </a:pPr>
            <a:endParaRPr lang="en-US" sz="3200" dirty="0"/>
          </a:p>
          <a:p>
            <a:pPr marL="0" lvl="0" indent="0" algn="ctr" rtl="0">
              <a:spcBef>
                <a:spcPts val="0"/>
              </a:spcBef>
              <a:spcAft>
                <a:spcPts val="0"/>
              </a:spcAft>
              <a:buNone/>
            </a:pPr>
            <a:endParaRPr sz="3600" b="1" dirty="0">
              <a:solidFill>
                <a:srgbClr val="FF0000"/>
              </a:solidFill>
              <a:latin typeface="Comfortaa"/>
              <a:ea typeface="Comfortaa"/>
              <a:cs typeface="Comfortaa"/>
              <a:sym typeface="Comfortaa"/>
            </a:endParaRPr>
          </a:p>
        </p:txBody>
      </p:sp>
      <p:pic>
        <p:nvPicPr>
          <p:cNvPr id="3" name="Picture 2">
            <a:extLst>
              <a:ext uri="{FF2B5EF4-FFF2-40B4-BE49-F238E27FC236}">
                <a16:creationId xmlns:a16="http://schemas.microsoft.com/office/drawing/2014/main" id="{844E7DAF-01D7-4142-A398-7A168E0C227E}"/>
              </a:ext>
            </a:extLst>
          </p:cNvPr>
          <p:cNvPicPr>
            <a:picLocks noChangeAspect="1"/>
          </p:cNvPicPr>
          <p:nvPr/>
        </p:nvPicPr>
        <p:blipFill>
          <a:blip r:embed="rId3"/>
          <a:stretch>
            <a:fillRect/>
          </a:stretch>
        </p:blipFill>
        <p:spPr>
          <a:xfrm>
            <a:off x="1748221" y="1001109"/>
            <a:ext cx="5458372" cy="3303314"/>
          </a:xfrm>
          <a:prstGeom prst="rect">
            <a:avLst/>
          </a:prstGeom>
        </p:spPr>
      </p:pic>
    </p:spTree>
    <p:extLst>
      <p:ext uri="{BB962C8B-B14F-4D97-AF65-F5344CB8AC3E}">
        <p14:creationId xmlns:p14="http://schemas.microsoft.com/office/powerpoint/2010/main" val="319986631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Network visualization</a:t>
            </a:r>
          </a:p>
        </p:txBody>
      </p:sp>
    </p:spTree>
    <p:extLst>
      <p:ext uri="{BB962C8B-B14F-4D97-AF65-F5344CB8AC3E}">
        <p14:creationId xmlns:p14="http://schemas.microsoft.com/office/powerpoint/2010/main" val="259925420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7118" y="308195"/>
            <a:ext cx="8520600" cy="841800"/>
          </a:xfrm>
        </p:spPr>
        <p:txBody>
          <a:bodyPr/>
          <a:lstStyle/>
          <a:p>
            <a:r>
              <a:rPr lang="en-US" dirty="0"/>
              <a:t>Many tools </a:t>
            </a:r>
            <a:r>
              <a:rPr lang="en-US"/>
              <a:t>are available - </a:t>
            </a:r>
          </a:p>
        </p:txBody>
      </p:sp>
      <p:sp>
        <p:nvSpPr>
          <p:cNvPr id="3" name="Title 1"/>
          <p:cNvSpPr txBox="1">
            <a:spLocks/>
          </p:cNvSpPr>
          <p:nvPr/>
        </p:nvSpPr>
        <p:spPr>
          <a:xfrm>
            <a:off x="363977" y="1217367"/>
            <a:ext cx="8520600" cy="841800"/>
          </a:xfrm>
          <a:prstGeom prst="rect">
            <a:avLst/>
          </a:prstGeom>
          <a:noFill/>
          <a:ln>
            <a:noFill/>
          </a:ln>
        </p:spPr>
        <p:txBody>
          <a:bodyPr spcFirstLastPara="1" wrap="square" lIns="91425" tIns="91425" rIns="91425" bIns="91425" anchor="ctr" anchorCtr="0"/>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9pPr>
          </a:lstStyle>
          <a:p>
            <a:pPr marL="571500" indent="-571500" algn="l">
              <a:buFont typeface="Arial" charset="0"/>
              <a:buChar char="•"/>
            </a:pPr>
            <a:r>
              <a:rPr lang="en-US" dirty="0">
                <a:hlinkClick r:id="rId2"/>
              </a:rPr>
              <a:t>Gephi</a:t>
            </a:r>
            <a:endParaRPr lang="en-US" dirty="0"/>
          </a:p>
          <a:p>
            <a:pPr marL="571500" indent="-571500" algn="l">
              <a:buFont typeface="Arial" charset="0"/>
              <a:buChar char="•"/>
            </a:pP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01491" y="1604827"/>
            <a:ext cx="2851727" cy="2515223"/>
          </a:xfrm>
          <a:prstGeom prst="rect">
            <a:avLst/>
          </a:prstGeom>
        </p:spPr>
      </p:pic>
      <p:sp>
        <p:nvSpPr>
          <p:cNvPr id="6" name="Title 1"/>
          <p:cNvSpPr txBox="1">
            <a:spLocks/>
          </p:cNvSpPr>
          <p:nvPr/>
        </p:nvSpPr>
        <p:spPr>
          <a:xfrm>
            <a:off x="4624277" y="651681"/>
            <a:ext cx="8520600" cy="841800"/>
          </a:xfrm>
          <a:prstGeom prst="rect">
            <a:avLst/>
          </a:prstGeom>
          <a:noFill/>
          <a:ln>
            <a:noFill/>
          </a:ln>
        </p:spPr>
        <p:txBody>
          <a:bodyPr spcFirstLastPara="1" wrap="square" lIns="91425" tIns="91425" rIns="91425" bIns="91425" anchor="ctr" anchorCtr="0"/>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9pPr>
          </a:lstStyle>
          <a:p>
            <a:pPr marL="571500" indent="-571500" algn="l">
              <a:buFont typeface="Arial" charset="0"/>
              <a:buChar char="•"/>
            </a:pPr>
            <a:endParaRPr lang="en-US" dirty="0"/>
          </a:p>
          <a:p>
            <a:pPr marL="571500" indent="-571500" algn="l">
              <a:buFont typeface="Arial" charset="0"/>
              <a:buChar char="•"/>
            </a:pPr>
            <a:r>
              <a:rPr lang="en-US" dirty="0" err="1">
                <a:hlinkClick r:id="rId4"/>
              </a:rPr>
              <a:t>Cytoscape</a:t>
            </a:r>
            <a:endParaRPr lang="en-US" dirty="0"/>
          </a:p>
        </p:txBody>
      </p:sp>
      <p:sp>
        <p:nvSpPr>
          <p:cNvPr id="7" name="TextBox 6"/>
          <p:cNvSpPr txBox="1"/>
          <p:nvPr/>
        </p:nvSpPr>
        <p:spPr>
          <a:xfrm>
            <a:off x="4624277" y="4404836"/>
            <a:ext cx="4692310" cy="738664"/>
          </a:xfrm>
          <a:prstGeom prst="rect">
            <a:avLst/>
          </a:prstGeom>
          <a:noFill/>
        </p:spPr>
        <p:txBody>
          <a:bodyPr wrap="none" rtlCol="0">
            <a:spAutoFit/>
          </a:bodyPr>
          <a:lstStyle/>
          <a:p>
            <a:r>
              <a:rPr lang="en-US" dirty="0"/>
              <a:t>MicroRNA expression profile of urinary </a:t>
            </a:r>
            <a:r>
              <a:rPr lang="en-US" dirty="0" err="1"/>
              <a:t>exosomes</a:t>
            </a:r>
            <a:r>
              <a:rPr lang="en-US" dirty="0"/>
              <a:t> in </a:t>
            </a:r>
          </a:p>
          <a:p>
            <a:r>
              <a:rPr lang="en-US" dirty="0"/>
              <a:t>Type IV lupus nephritis complicated by cellular crescent. </a:t>
            </a:r>
          </a:p>
          <a:p>
            <a:r>
              <a:rPr lang="en-US" dirty="0"/>
              <a:t>Li et al, </a:t>
            </a:r>
            <a:r>
              <a:rPr lang="en-US" i="1" dirty="0">
                <a:hlinkClick r:id="rId5"/>
              </a:rPr>
              <a:t>J Biol Res (Thessalon). 2018 Dec; 25: 16</a:t>
            </a:r>
            <a:r>
              <a:rPr lang="en-US" dirty="0"/>
              <a:t>.</a:t>
            </a:r>
          </a:p>
        </p:txBody>
      </p:sp>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1638267"/>
            <a:ext cx="3952753" cy="3066187"/>
          </a:xfrm>
          <a:prstGeom prst="rect">
            <a:avLst/>
          </a:prstGeom>
        </p:spPr>
      </p:pic>
      <p:sp>
        <p:nvSpPr>
          <p:cNvPr id="8" name="TextBox 7"/>
          <p:cNvSpPr txBox="1"/>
          <p:nvPr/>
        </p:nvSpPr>
        <p:spPr>
          <a:xfrm>
            <a:off x="0" y="4492820"/>
            <a:ext cx="4681090" cy="523220"/>
          </a:xfrm>
          <a:prstGeom prst="rect">
            <a:avLst/>
          </a:prstGeom>
          <a:noFill/>
        </p:spPr>
        <p:txBody>
          <a:bodyPr wrap="none" rtlCol="0">
            <a:spAutoFit/>
          </a:bodyPr>
          <a:lstStyle/>
          <a:p>
            <a:r>
              <a:rPr lang="en-US" dirty="0"/>
              <a:t>Facebook volunteer group network visualization in </a:t>
            </a:r>
            <a:r>
              <a:rPr lang="en-US" dirty="0" err="1"/>
              <a:t>Gephi</a:t>
            </a:r>
            <a:endParaRPr lang="en-US" dirty="0"/>
          </a:p>
          <a:p>
            <a:r>
              <a:rPr lang="en-US" dirty="0"/>
              <a:t>By </a:t>
            </a:r>
            <a:r>
              <a:rPr lang="en-US" dirty="0" err="1"/>
              <a:t>Nodus</a:t>
            </a:r>
            <a:r>
              <a:rPr lang="en-US" dirty="0"/>
              <a:t> lab</a:t>
            </a:r>
          </a:p>
        </p:txBody>
      </p:sp>
    </p:spTree>
    <p:extLst>
      <p:ext uri="{BB962C8B-B14F-4D97-AF65-F5344CB8AC3E}">
        <p14:creationId xmlns:p14="http://schemas.microsoft.com/office/powerpoint/2010/main" val="261761405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24469" y="152457"/>
            <a:ext cx="5242041" cy="576921"/>
          </a:xfrm>
          <a:prstGeom prst="rect">
            <a:avLst/>
          </a:prstGeom>
        </p:spPr>
        <p:txBody>
          <a:bodyPr spcFirstLastPara="1" vert="horz" wrap="square" lIns="0" tIns="10001" rIns="0" bIns="0" rtlCol="0" anchor="t" anchorCtr="0">
            <a:spAutoFit/>
          </a:bodyPr>
          <a:lstStyle/>
          <a:p>
            <a:pPr marL="9525">
              <a:spcBef>
                <a:spcPts val="79"/>
              </a:spcBef>
            </a:pPr>
            <a:r>
              <a:rPr sz="3600" spc="-153" dirty="0">
                <a:solidFill>
                  <a:srgbClr val="000000"/>
                </a:solidFill>
              </a:rPr>
              <a:t>Visualization</a:t>
            </a:r>
            <a:r>
              <a:rPr spc="-210" dirty="0">
                <a:solidFill>
                  <a:srgbClr val="000000"/>
                </a:solidFill>
              </a:rPr>
              <a:t> </a:t>
            </a:r>
            <a:r>
              <a:rPr spc="-101" dirty="0">
                <a:solidFill>
                  <a:srgbClr val="000000"/>
                </a:solidFill>
              </a:rPr>
              <a:t>Definitions</a:t>
            </a:r>
            <a:endParaRPr dirty="0"/>
          </a:p>
        </p:txBody>
      </p:sp>
      <p:sp>
        <p:nvSpPr>
          <p:cNvPr id="3" name="object 3"/>
          <p:cNvSpPr txBox="1"/>
          <p:nvPr/>
        </p:nvSpPr>
        <p:spPr>
          <a:xfrm>
            <a:off x="230505" y="729378"/>
            <a:ext cx="8608695" cy="3051380"/>
          </a:xfrm>
          <a:prstGeom prst="rect">
            <a:avLst/>
          </a:prstGeom>
        </p:spPr>
        <p:txBody>
          <a:bodyPr vert="horz" wrap="square" lIns="0" tIns="10001" rIns="0" bIns="0" rtlCol="0">
            <a:spAutoFit/>
          </a:bodyPr>
          <a:lstStyle/>
          <a:p>
            <a:pPr marL="180975" indent="-171450">
              <a:lnSpc>
                <a:spcPts val="2336"/>
              </a:lnSpc>
              <a:spcBef>
                <a:spcPts val="266"/>
              </a:spcBef>
              <a:buChar char="•"/>
              <a:tabLst>
                <a:tab pos="181451" algn="l"/>
              </a:tabLst>
            </a:pPr>
            <a:r>
              <a:rPr sz="2200" spc="-34" dirty="0"/>
              <a:t>Information</a:t>
            </a:r>
            <a:r>
              <a:rPr sz="2200" spc="-113" dirty="0"/>
              <a:t> </a:t>
            </a:r>
            <a:r>
              <a:rPr sz="2200" spc="-79" dirty="0"/>
              <a:t>Visualization</a:t>
            </a:r>
            <a:endParaRPr lang="en-US" sz="2200" spc="-79" dirty="0"/>
          </a:p>
          <a:p>
            <a:pPr marL="9525">
              <a:lnSpc>
                <a:spcPts val="2336"/>
              </a:lnSpc>
              <a:spcBef>
                <a:spcPts val="266"/>
              </a:spcBef>
              <a:tabLst>
                <a:tab pos="181451" algn="l"/>
              </a:tabLst>
            </a:pPr>
            <a:endParaRPr sz="2200" dirty="0"/>
          </a:p>
          <a:p>
            <a:pPr marL="523875" lvl="1" indent="-171450">
              <a:lnSpc>
                <a:spcPts val="1969"/>
              </a:lnSpc>
              <a:buChar char="•"/>
              <a:tabLst>
                <a:tab pos="523875" algn="l"/>
                <a:tab pos="524351" algn="l"/>
              </a:tabLst>
            </a:pPr>
            <a:r>
              <a:rPr sz="2200" spc="-83" dirty="0"/>
              <a:t>Typically </a:t>
            </a:r>
            <a:r>
              <a:rPr sz="2200" spc="-60" dirty="0"/>
              <a:t>involve abstract, </a:t>
            </a:r>
            <a:r>
              <a:rPr sz="2200" spc="-56" dirty="0"/>
              <a:t>non-spatial</a:t>
            </a:r>
            <a:r>
              <a:rPr sz="2200" spc="-161" dirty="0"/>
              <a:t> </a:t>
            </a:r>
            <a:r>
              <a:rPr sz="2200" spc="-68" dirty="0"/>
              <a:t>data</a:t>
            </a:r>
            <a:endParaRPr sz="2200" dirty="0"/>
          </a:p>
          <a:p>
            <a:pPr marL="523875" lvl="1" indent="-171450">
              <a:lnSpc>
                <a:spcPts val="1973"/>
              </a:lnSpc>
              <a:buChar char="•"/>
              <a:tabLst>
                <a:tab pos="523875" algn="l"/>
                <a:tab pos="524351" algn="l"/>
              </a:tabLst>
            </a:pPr>
            <a:r>
              <a:rPr sz="2200" spc="-83" dirty="0"/>
              <a:t>Usually </a:t>
            </a:r>
            <a:r>
              <a:rPr sz="2200" spc="-53" dirty="0"/>
              <a:t>do </a:t>
            </a:r>
            <a:r>
              <a:rPr sz="2200" spc="-8" dirty="0"/>
              <a:t>not </a:t>
            </a:r>
            <a:r>
              <a:rPr sz="2200" spc="-105" dirty="0"/>
              <a:t>have </a:t>
            </a:r>
            <a:r>
              <a:rPr sz="2200" spc="-34" dirty="0"/>
              <a:t>inherent </a:t>
            </a:r>
            <a:r>
              <a:rPr sz="2200" spc="-64" dirty="0"/>
              <a:t>geometries </a:t>
            </a:r>
            <a:r>
              <a:rPr sz="2200" spc="-71" dirty="0"/>
              <a:t>by </a:t>
            </a:r>
            <a:r>
              <a:rPr sz="2200" spc="-53" dirty="0"/>
              <a:t>which </a:t>
            </a:r>
            <a:r>
              <a:rPr sz="2200" spc="11" dirty="0"/>
              <a:t>to</a:t>
            </a:r>
            <a:r>
              <a:rPr sz="2200" spc="-270" dirty="0"/>
              <a:t> </a:t>
            </a:r>
            <a:r>
              <a:rPr sz="2200" spc="-83" dirty="0"/>
              <a:t>map </a:t>
            </a:r>
            <a:r>
              <a:rPr sz="2200" spc="-26" dirty="0"/>
              <a:t>information</a:t>
            </a:r>
            <a:endParaRPr sz="2200" dirty="0"/>
          </a:p>
          <a:p>
            <a:pPr marL="866775" lvl="2" indent="-171450">
              <a:lnSpc>
                <a:spcPts val="1695"/>
              </a:lnSpc>
              <a:spcBef>
                <a:spcPts val="41"/>
              </a:spcBef>
              <a:buChar char="•"/>
              <a:tabLst>
                <a:tab pos="866775" algn="l"/>
                <a:tab pos="867251" algn="l"/>
              </a:tabLst>
            </a:pPr>
            <a:r>
              <a:rPr sz="2200" spc="-98" dirty="0"/>
              <a:t>E.g., </a:t>
            </a:r>
            <a:r>
              <a:rPr sz="2200" spc="-45" dirty="0"/>
              <a:t>financial </a:t>
            </a:r>
            <a:r>
              <a:rPr sz="2200" spc="-56" dirty="0"/>
              <a:t>data </a:t>
            </a:r>
            <a:r>
              <a:rPr sz="2200" spc="-15" dirty="0"/>
              <a:t>or </a:t>
            </a:r>
            <a:r>
              <a:rPr sz="2200" spc="-49" dirty="0"/>
              <a:t>document</a:t>
            </a:r>
            <a:r>
              <a:rPr sz="2200" spc="-165" dirty="0"/>
              <a:t> </a:t>
            </a:r>
            <a:r>
              <a:rPr sz="2200" spc="-49" dirty="0"/>
              <a:t>collection</a:t>
            </a:r>
            <a:endParaRPr lang="en-US" sz="2200" spc="-49" dirty="0"/>
          </a:p>
          <a:p>
            <a:pPr marL="866775" lvl="2" indent="-171450">
              <a:lnSpc>
                <a:spcPts val="1695"/>
              </a:lnSpc>
              <a:spcBef>
                <a:spcPts val="41"/>
              </a:spcBef>
              <a:buChar char="•"/>
              <a:tabLst>
                <a:tab pos="866775" algn="l"/>
                <a:tab pos="867251" algn="l"/>
              </a:tabLst>
            </a:pPr>
            <a:endParaRPr lang="en-US" sz="2200" spc="-49" dirty="0"/>
          </a:p>
          <a:p>
            <a:pPr marL="241300" indent="-228600">
              <a:spcBef>
                <a:spcPts val="385"/>
              </a:spcBef>
              <a:buChar char="•"/>
              <a:tabLst>
                <a:tab pos="241935" algn="l"/>
              </a:tabLst>
            </a:pPr>
            <a:r>
              <a:rPr lang="en-US" sz="2200" spc="-155" dirty="0"/>
              <a:t>Geographic </a:t>
            </a:r>
            <a:r>
              <a:rPr lang="en-US" sz="2200" spc="-55" dirty="0"/>
              <a:t>Information </a:t>
            </a:r>
            <a:r>
              <a:rPr lang="en-US" sz="2200" spc="-114" dirty="0"/>
              <a:t>Visualization</a:t>
            </a:r>
            <a:r>
              <a:rPr lang="en-US" sz="2200" spc="-190" dirty="0"/>
              <a:t> </a:t>
            </a:r>
            <a:r>
              <a:rPr lang="en-US" sz="2200" spc="-254" dirty="0"/>
              <a:t>(GIS)</a:t>
            </a:r>
          </a:p>
          <a:p>
            <a:pPr marL="180975" indent="-171450">
              <a:lnSpc>
                <a:spcPts val="2336"/>
              </a:lnSpc>
              <a:spcBef>
                <a:spcPts val="266"/>
              </a:spcBef>
              <a:buChar char="•"/>
              <a:tabLst>
                <a:tab pos="181451" algn="l"/>
              </a:tabLst>
            </a:pPr>
            <a:endParaRPr lang="en-US" sz="2200" dirty="0"/>
          </a:p>
          <a:p>
            <a:pPr marL="523875" lvl="1" indent="-171450">
              <a:lnSpc>
                <a:spcPts val="1969"/>
              </a:lnSpc>
              <a:buChar char="•"/>
              <a:tabLst>
                <a:tab pos="523875" algn="l"/>
                <a:tab pos="524351" algn="l"/>
              </a:tabLst>
            </a:pPr>
            <a:r>
              <a:rPr lang="en-US" sz="2200" spc="-83" dirty="0"/>
              <a:t>I</a:t>
            </a:r>
            <a:r>
              <a:rPr lang="en-US" sz="2200" spc="-60" dirty="0"/>
              <a:t>nvolve </a:t>
            </a:r>
            <a:r>
              <a:rPr lang="en-US" sz="2200" spc="-56" dirty="0"/>
              <a:t>spatial</a:t>
            </a:r>
            <a:r>
              <a:rPr lang="en-US" sz="2200" spc="-161" dirty="0"/>
              <a:t> </a:t>
            </a:r>
            <a:r>
              <a:rPr lang="en-US" sz="2200" spc="-68" dirty="0"/>
              <a:t>data</a:t>
            </a:r>
            <a:endParaRPr lang="en-US" sz="2200" dirty="0"/>
          </a:p>
          <a:p>
            <a:pPr marL="523875" lvl="1" indent="-171450">
              <a:lnSpc>
                <a:spcPts val="1973"/>
              </a:lnSpc>
              <a:buChar char="•"/>
              <a:tabLst>
                <a:tab pos="523875" algn="l"/>
                <a:tab pos="524351" algn="l"/>
              </a:tabLst>
            </a:pPr>
            <a:r>
              <a:rPr lang="en-US" sz="2200" spc="-83" dirty="0"/>
              <a:t>Contain analysis of spatial data or tag location (and time) specific data </a:t>
            </a:r>
            <a:endParaRPr lang="en-US" sz="2200" spc="-49" dirty="0"/>
          </a:p>
          <a:p>
            <a:pPr marL="866775" indent="-171450">
              <a:lnSpc>
                <a:spcPts val="1695"/>
              </a:lnSpc>
              <a:spcBef>
                <a:spcPts val="41"/>
              </a:spcBef>
              <a:buChar char="•"/>
              <a:tabLst>
                <a:tab pos="866775" algn="l"/>
                <a:tab pos="867251" algn="l"/>
              </a:tabLst>
            </a:pPr>
            <a:endParaRPr sz="2200" dirty="0"/>
          </a:p>
        </p:txBody>
      </p:sp>
    </p:spTree>
    <p:extLst>
      <p:ext uri="{BB962C8B-B14F-4D97-AF65-F5344CB8AC3E}">
        <p14:creationId xmlns:p14="http://schemas.microsoft.com/office/powerpoint/2010/main" val="199117323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Athena05212008Tr41_shortRaw.avi.wmv">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8"/>
          <a:stretch>
            <a:fillRect/>
          </a:stretch>
        </p:blipFill>
        <p:spPr>
          <a:xfrm>
            <a:off x="2857500" y="571501"/>
            <a:ext cx="3086100" cy="2314778"/>
          </a:xfrm>
        </p:spPr>
      </p:pic>
      <p:pic>
        <p:nvPicPr>
          <p:cNvPr id="5" name="Athena05212008Tr41.avi">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9"/>
          <a:stretch>
            <a:fillRect/>
          </a:stretch>
        </p:blipFill>
        <p:spPr>
          <a:xfrm>
            <a:off x="1143000" y="2686050"/>
            <a:ext cx="3429001" cy="2457450"/>
          </a:xfrm>
          <a:prstGeom prst="rect">
            <a:avLst/>
          </a:prstGeom>
        </p:spPr>
      </p:pic>
      <p:pic>
        <p:nvPicPr>
          <p:cNvPr id="3" name="Athena05212008Tr41_IK.avi">
            <a:hlinkClick r:id="" action="ppaction://media"/>
          </p:cNvPr>
          <p:cNvPicPr>
            <a:picLocks noChangeAspect="1"/>
          </p:cNvPicPr>
          <p:nvPr>
            <a:videoFile r:link="rId6"/>
            <p:extLst>
              <p:ext uri="{DAA4B4D4-6D71-4841-9C94-3DE7FCFB9230}">
                <p14:media xmlns:p14="http://schemas.microsoft.com/office/powerpoint/2010/main" r:embed="rId5"/>
              </p:ext>
            </p:extLst>
          </p:nvPr>
        </p:nvPicPr>
        <p:blipFill>
          <a:blip r:embed="rId10"/>
          <a:stretch>
            <a:fillRect/>
          </a:stretch>
        </p:blipFill>
        <p:spPr>
          <a:xfrm>
            <a:off x="4043188" y="2686050"/>
            <a:ext cx="3983933" cy="2457450"/>
          </a:xfrm>
          <a:prstGeom prst="rect">
            <a:avLst/>
          </a:prstGeom>
        </p:spPr>
      </p:pic>
      <p:sp>
        <p:nvSpPr>
          <p:cNvPr id="6" name="object 5"/>
          <p:cNvSpPr txBox="1">
            <a:spLocks/>
          </p:cNvSpPr>
          <p:nvPr/>
        </p:nvSpPr>
        <p:spPr>
          <a:xfrm>
            <a:off x="955965" y="0"/>
            <a:ext cx="7232072" cy="645690"/>
          </a:xfrm>
          <a:prstGeom prst="rect">
            <a:avLst/>
          </a:prstGeom>
          <a:noFill/>
          <a:ln>
            <a:noFill/>
          </a:ln>
        </p:spPr>
        <p:txBody>
          <a:bodyPr spcFirstLastPara="1" vert="horz" wrap="square" lIns="0" tIns="9525" rIns="0" bIns="0" rtlCol="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3300" b="0" i="0" u="none" strike="noStrike" cap="none">
                <a:solidFill>
                  <a:schemeClr val="tx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marL="9525">
              <a:spcBef>
                <a:spcPts val="75"/>
              </a:spcBef>
            </a:pPr>
            <a:r>
              <a:rPr lang="en-US" sz="4050"/>
              <a:t>Scientific</a:t>
            </a:r>
            <a:r>
              <a:rPr lang="en-US" sz="4050" spc="-26"/>
              <a:t> </a:t>
            </a:r>
            <a:r>
              <a:rPr lang="en-US" sz="4050" spc="-8"/>
              <a:t>Visualization at RCC</a:t>
            </a:r>
            <a:endParaRPr lang="en-US" sz="4050" dirty="0"/>
          </a:p>
        </p:txBody>
      </p:sp>
    </p:spTree>
    <p:extLst>
      <p:ext uri="{BB962C8B-B14F-4D97-AF65-F5344CB8AC3E}">
        <p14:creationId xmlns:p14="http://schemas.microsoft.com/office/powerpoint/2010/main" val="16734161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443"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100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35333" fill="hold"/>
                                        <p:tgtEl>
                                          <p:spTgt spid="5"/>
                                        </p:tgtEl>
                                      </p:cBhvr>
                                    </p:cmd>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100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mediacall" presetSubtype="0" fill="hold" nodeType="clickEffect">
                                  <p:stCondLst>
                                    <p:cond delay="0"/>
                                  </p:stCondLst>
                                  <p:childTnLst>
                                    <p:cmd type="call" cmd="playFrom(0.0)">
                                      <p:cBhvr>
                                        <p:cTn id="22" dur="158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23" fill="hold" display="0">
                  <p:stCondLst>
                    <p:cond delay="indefinite"/>
                  </p:stCondLst>
                </p:cTn>
                <p:tgtEl>
                  <p:spTgt spid="4"/>
                </p:tgtEl>
              </p:cMediaNode>
            </p:video>
            <p:video>
              <p:cMediaNode vol="80000">
                <p:cTn id="24" fill="hold" display="0">
                  <p:stCondLst>
                    <p:cond delay="indefinite"/>
                  </p:stCondLst>
                </p:cTn>
                <p:tgtEl>
                  <p:spTgt spid="5"/>
                </p:tgtEl>
              </p:cMediaNode>
            </p:video>
            <p:video>
              <p:cMediaNode vol="80000">
                <p:cTn id="25" fill="hold" display="0">
                  <p:stCondLst>
                    <p:cond delay="indefinite"/>
                  </p:stCondLst>
                </p:cTn>
                <p:tgtEl>
                  <p:spTgt spid="3"/>
                </p:tgtEl>
              </p:cMediaNode>
            </p:video>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title"/>
          </p:nvPr>
        </p:nvSpPr>
        <p:spPr>
          <a:xfrm>
            <a:off x="1108365" y="243439"/>
            <a:ext cx="7232072" cy="645690"/>
          </a:xfrm>
          <a:prstGeom prst="rect">
            <a:avLst/>
          </a:prstGeom>
        </p:spPr>
        <p:txBody>
          <a:bodyPr spcFirstLastPara="1" vert="horz" wrap="square" lIns="0" tIns="9525" rIns="0" bIns="0" rtlCol="0" anchor="t" anchorCtr="0">
            <a:spAutoFit/>
          </a:bodyPr>
          <a:lstStyle/>
          <a:p>
            <a:pPr marL="9525">
              <a:spcBef>
                <a:spcPts val="75"/>
              </a:spcBef>
            </a:pPr>
            <a:r>
              <a:rPr sz="4050" dirty="0"/>
              <a:t>Scientific</a:t>
            </a:r>
            <a:r>
              <a:rPr sz="4050" spc="-26" dirty="0"/>
              <a:t> </a:t>
            </a:r>
            <a:r>
              <a:rPr sz="4050" spc="-8" dirty="0"/>
              <a:t>Visualization</a:t>
            </a:r>
            <a:r>
              <a:rPr lang="en-US" sz="4050" spc="-8" dirty="0"/>
              <a:t> at RCC</a:t>
            </a:r>
            <a:endParaRPr sz="4050" dirty="0"/>
          </a:p>
        </p:txBody>
      </p:sp>
      <p:sp>
        <p:nvSpPr>
          <p:cNvPr id="6" name="TextBox 5"/>
          <p:cNvSpPr txBox="1"/>
          <p:nvPr/>
        </p:nvSpPr>
        <p:spPr>
          <a:xfrm>
            <a:off x="6438149" y="3422072"/>
            <a:ext cx="2544286" cy="307777"/>
          </a:xfrm>
          <a:prstGeom prst="rect">
            <a:avLst/>
          </a:prstGeom>
          <a:noFill/>
        </p:spPr>
        <p:txBody>
          <a:bodyPr wrap="none" rtlCol="0">
            <a:spAutoFit/>
          </a:bodyPr>
          <a:lstStyle/>
          <a:p>
            <a:r>
              <a:rPr lang="en-US" dirty="0">
                <a:hlinkClick r:id="rId2"/>
              </a:rPr>
              <a:t>https://youtu.be/Zgc6lKeLSsE</a:t>
            </a:r>
            <a:endParaRPr lang="en-US" dirty="0"/>
          </a:p>
        </p:txBody>
      </p:sp>
      <p:pic>
        <p:nvPicPr>
          <p:cNvPr id="7" name="Picture 6">
            <a:hlinkClick r:id="rId2"/>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24401" y="1318460"/>
            <a:ext cx="4306615" cy="2257500"/>
          </a:xfrm>
          <a:prstGeom prst="rect">
            <a:avLst/>
          </a:prstGeom>
        </p:spPr>
      </p:pic>
      <p:pic>
        <p:nvPicPr>
          <p:cNvPr id="10" name="Picture 9">
            <a:hlinkClick r:id="rId4"/>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5546" y="1277099"/>
            <a:ext cx="3932382" cy="3007116"/>
          </a:xfrm>
          <a:prstGeom prst="rect">
            <a:avLst/>
          </a:prstGeom>
        </p:spPr>
      </p:pic>
      <p:sp>
        <p:nvSpPr>
          <p:cNvPr id="11" name="Rectangle 10"/>
          <p:cNvSpPr/>
          <p:nvPr/>
        </p:nvSpPr>
        <p:spPr>
          <a:xfrm>
            <a:off x="152401" y="4328939"/>
            <a:ext cx="4572000" cy="1815882"/>
          </a:xfrm>
          <a:prstGeom prst="rect">
            <a:avLst/>
          </a:prstGeom>
        </p:spPr>
        <p:txBody>
          <a:bodyPr>
            <a:spAutoFit/>
          </a:bodyPr>
          <a:lstStyle/>
          <a:p>
            <a:pPr fontAlgn="base"/>
            <a:r>
              <a:rPr lang="en-US" b="1" cap="all" dirty="0">
                <a:solidFill>
                  <a:schemeClr val="tx1"/>
                </a:solidFill>
                <a:latin typeface="Source Sans Pro" charset="0"/>
              </a:rPr>
              <a:t>VISUALIZING VILLI CELLS INSIDE HUMAN INTESTINE </a:t>
            </a:r>
            <a:r>
              <a:rPr lang="en-US" dirty="0"/>
              <a:t>U Chicago by Dora from RCC with Department of Surgery, </a:t>
            </a:r>
          </a:p>
          <a:p>
            <a:pPr fontAlgn="base"/>
            <a:br>
              <a:rPr lang="en-US" dirty="0"/>
            </a:br>
            <a:endParaRPr lang="en-US" dirty="0"/>
          </a:p>
          <a:p>
            <a:pPr algn="ctr" fontAlgn="base"/>
            <a:endParaRPr lang="en-US" b="1" cap="all" dirty="0">
              <a:solidFill>
                <a:schemeClr val="tx1"/>
              </a:solidFill>
              <a:latin typeface="Source Sans Pro" charset="0"/>
            </a:endParaRPr>
          </a:p>
          <a:p>
            <a:br>
              <a:rPr lang="en-US" dirty="0"/>
            </a:br>
            <a:endParaRPr lang="en-US" dirty="0"/>
          </a:p>
        </p:txBody>
      </p:sp>
      <p:sp>
        <p:nvSpPr>
          <p:cNvPr id="12" name="Rectangle 11"/>
          <p:cNvSpPr/>
          <p:nvPr/>
        </p:nvSpPr>
        <p:spPr>
          <a:xfrm>
            <a:off x="4591708" y="3898052"/>
            <a:ext cx="4572000" cy="2246769"/>
          </a:xfrm>
          <a:prstGeom prst="rect">
            <a:avLst/>
          </a:prstGeom>
        </p:spPr>
        <p:txBody>
          <a:bodyPr>
            <a:spAutoFit/>
          </a:bodyPr>
          <a:lstStyle/>
          <a:p>
            <a:pPr fontAlgn="base"/>
            <a:r>
              <a:rPr lang="en-US" b="1" cap="all" dirty="0">
                <a:solidFill>
                  <a:schemeClr val="tx1"/>
                </a:solidFill>
                <a:latin typeface="Source Sans Pro" charset="0"/>
              </a:rPr>
              <a:t>XROMM (various animal </a:t>
            </a:r>
            <a:r>
              <a:rPr lang="en-US" b="1" cap="all">
                <a:solidFill>
                  <a:schemeClr val="tx1"/>
                </a:solidFill>
                <a:latin typeface="Source Sans Pro" charset="0"/>
              </a:rPr>
              <a:t>models available) </a:t>
            </a:r>
            <a:endParaRPr lang="en-US" dirty="0"/>
          </a:p>
          <a:p>
            <a:pPr fontAlgn="base"/>
            <a:r>
              <a:rPr lang="en-US" dirty="0"/>
              <a:t>U Chicago by Taka and others from RCC with Prof. Ross from Department of Organismal Biology and Anatomy</a:t>
            </a:r>
          </a:p>
          <a:p>
            <a:pPr fontAlgn="base"/>
            <a:br>
              <a:rPr lang="en-US" dirty="0"/>
            </a:br>
            <a:endParaRPr lang="en-US" dirty="0"/>
          </a:p>
          <a:p>
            <a:pPr algn="ctr" fontAlgn="base"/>
            <a:endParaRPr lang="en-US" b="1" cap="all" dirty="0">
              <a:solidFill>
                <a:schemeClr val="tx1"/>
              </a:solidFill>
              <a:latin typeface="Source Sans Pro" charset="0"/>
            </a:endParaRPr>
          </a:p>
          <a:p>
            <a:br>
              <a:rPr lang="en-US" dirty="0"/>
            </a:br>
            <a:endParaRPr lang="en-US" dirty="0"/>
          </a:p>
        </p:txBody>
      </p:sp>
    </p:spTree>
    <p:extLst>
      <p:ext uri="{BB962C8B-B14F-4D97-AF65-F5344CB8AC3E}">
        <p14:creationId xmlns:p14="http://schemas.microsoft.com/office/powerpoint/2010/main" val="141093986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96518" y="1275211"/>
            <a:ext cx="4949409" cy="3299606"/>
          </a:xfrm>
          <a:prstGeom prst="rect">
            <a:avLst/>
          </a:prstGeom>
          <a:noFill/>
          <a:extLst>
            <a:ext uri="{909E8E84-426E-40DD-AFC4-6F175D3DCCD1}">
              <a14:hiddenFill xmlns:a14="http://schemas.microsoft.com/office/drawing/2010/main">
                <a:solidFill>
                  <a:srgbClr val="FFFFFF"/>
                </a:solidFill>
              </a14:hiddenFill>
            </a:ext>
          </a:extLst>
        </p:spPr>
      </p:pic>
      <p:sp>
        <p:nvSpPr>
          <p:cNvPr id="4099" name="Rectangle 3"/>
          <p:cNvSpPr>
            <a:spLocks noGrp="1" noChangeArrowheads="1"/>
          </p:cNvSpPr>
          <p:nvPr>
            <p:ph type="body" idx="4294967295"/>
          </p:nvPr>
        </p:nvSpPr>
        <p:spPr>
          <a:xfrm>
            <a:off x="1538005" y="252883"/>
            <a:ext cx="6194051" cy="1221523"/>
          </a:xfrm>
          <a:noFill/>
          <a:ln/>
        </p:spPr>
        <p:txBody>
          <a:bodyPr>
            <a:spAutoFit/>
          </a:bodyPr>
          <a:lstStyle/>
          <a:p>
            <a:pPr marL="0" indent="0" algn="ctr">
              <a:spcBef>
                <a:spcPct val="0"/>
              </a:spcBef>
              <a:buNone/>
            </a:pPr>
            <a:r>
              <a:rPr lang="en-US" sz="2400" dirty="0">
                <a:solidFill>
                  <a:schemeClr val="tx1"/>
                </a:solidFill>
              </a:rPr>
              <a:t>GIS - An Economic Geography of the United States: From Commutes to </a:t>
            </a:r>
            <a:r>
              <a:rPr lang="en-US" sz="2400" dirty="0" err="1">
                <a:solidFill>
                  <a:schemeClr val="tx1"/>
                </a:solidFill>
              </a:rPr>
              <a:t>Megaregions</a:t>
            </a:r>
            <a:endParaRPr lang="en-US" sz="2400" dirty="0">
              <a:solidFill>
                <a:schemeClr val="tx1"/>
              </a:solidFill>
            </a:endParaRPr>
          </a:p>
          <a:p>
            <a:pPr marL="0" indent="0" algn="ctr">
              <a:spcBef>
                <a:spcPct val="0"/>
              </a:spcBef>
              <a:buNone/>
            </a:pPr>
            <a:endParaRPr lang="en-US" altLang="en-US" sz="1059" b="1" dirty="0">
              <a:solidFill>
                <a:schemeClr val="tx1"/>
              </a:solidFill>
            </a:endParaRPr>
          </a:p>
        </p:txBody>
      </p:sp>
      <p:sp>
        <p:nvSpPr>
          <p:cNvPr id="4100" name="Text Box 4"/>
          <p:cNvSpPr txBox="1">
            <a:spLocks noChangeArrowheads="1"/>
          </p:cNvSpPr>
          <p:nvPr/>
        </p:nvSpPr>
        <p:spPr bwMode="auto">
          <a:xfrm>
            <a:off x="1538005" y="4527411"/>
            <a:ext cx="6076390" cy="4589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1" hangingPunct="1"/>
            <a:r>
              <a:rPr lang="en-US" altLang="en-US" sz="794"/>
              <a:t>Dash Nelson G, Rae A (2016) An Economic Geography of the United States: From Commutes to </a:t>
            </a:r>
            <a:r>
              <a:rPr lang="en-US" altLang="en-US" sz="794" dirty="0" err="1"/>
              <a:t>Megaregions</a:t>
            </a:r>
            <a:r>
              <a:rPr lang="en-US" altLang="en-US" sz="794" dirty="0"/>
              <a:t>. PLOS ONE 11(11): e0166083. https://</a:t>
            </a:r>
            <a:r>
              <a:rPr lang="en-US" altLang="en-US" sz="794" dirty="0" err="1"/>
              <a:t>doi.org</a:t>
            </a:r>
            <a:r>
              <a:rPr lang="en-US" altLang="en-US" sz="794" dirty="0"/>
              <a:t>/10.1371/journal.pone.0166083</a:t>
            </a:r>
          </a:p>
          <a:p>
            <a:pPr eaLnBrk="1" hangingPunct="1"/>
            <a:r>
              <a:rPr lang="en-US" altLang="en-US" sz="794" dirty="0">
                <a:hlinkClick r:id="rId3"/>
              </a:rPr>
              <a:t>https://journals.plos.org/plosone/article?id=10.1371/journal.pone.0166083</a:t>
            </a:r>
            <a:endParaRPr lang="en-US" altLang="en-US" sz="794" dirty="0"/>
          </a:p>
        </p:txBody>
      </p:sp>
      <p:pic>
        <p:nvPicPr>
          <p:cNvPr id="4101"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52882" y="4756897"/>
            <a:ext cx="1605243" cy="3445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437130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sldNum" sz="quarter" idx="7"/>
          </p:nvPr>
        </p:nvSpPr>
        <p:spPr>
          <a:xfrm>
            <a:off x="7497344" y="3597645"/>
            <a:ext cx="411525" cy="94737"/>
          </a:xfrm>
          <a:prstGeom prst="rect">
            <a:avLst/>
          </a:prstGeom>
        </p:spPr>
        <p:txBody>
          <a:bodyPr spcFirstLastPara="1" vert="horz" wrap="square" lIns="0" tIns="2381" rIns="0" bIns="0" rtlCol="0" anchor="ctr" anchorCtr="0">
            <a:spAutoFit/>
          </a:bodyPr>
          <a:lstStyle/>
          <a:p>
            <a:pPr marL="19050">
              <a:spcBef>
                <a:spcPts val="19"/>
              </a:spcBef>
            </a:pPr>
            <a:fld id="{81D60167-4931-47E6-BA6A-407CBD079E47}" type="slidenum">
              <a:rPr dirty="0"/>
              <a:pPr marL="19050">
                <a:spcBef>
                  <a:spcPts val="19"/>
                </a:spcBef>
              </a:pPr>
              <a:t>46</a:t>
            </a:fld>
            <a:endParaRPr dirty="0"/>
          </a:p>
        </p:txBody>
      </p:sp>
      <p:sp>
        <p:nvSpPr>
          <p:cNvPr id="2" name="object 2"/>
          <p:cNvSpPr txBox="1">
            <a:spLocks noGrp="1"/>
          </p:cNvSpPr>
          <p:nvPr>
            <p:ph type="title"/>
          </p:nvPr>
        </p:nvSpPr>
        <p:spPr>
          <a:xfrm>
            <a:off x="1878633" y="1586657"/>
            <a:ext cx="5060418" cy="945291"/>
          </a:xfrm>
          <a:prstGeom prst="rect">
            <a:avLst/>
          </a:prstGeom>
        </p:spPr>
        <p:txBody>
          <a:bodyPr spcFirstLastPara="1" vert="horz" wrap="square" lIns="0" tIns="9049" rIns="0" bIns="0" rtlCol="0" anchor="t" anchorCtr="0">
            <a:spAutoFit/>
          </a:bodyPr>
          <a:lstStyle/>
          <a:p>
            <a:pPr marL="9525">
              <a:spcBef>
                <a:spcPts val="71"/>
              </a:spcBef>
            </a:pPr>
            <a:r>
              <a:rPr lang="en-US" sz="3000" spc="-153" dirty="0"/>
              <a:t>Information Data Visualization - </a:t>
            </a:r>
            <a:br>
              <a:rPr lang="en-US" sz="3000" spc="-153" dirty="0"/>
            </a:br>
            <a:r>
              <a:rPr sz="3000" spc="-153" dirty="0"/>
              <a:t>Why is </a:t>
            </a:r>
            <a:r>
              <a:rPr sz="3000" spc="-60" dirty="0"/>
              <a:t>this</a:t>
            </a:r>
            <a:r>
              <a:rPr sz="3000" spc="-210" dirty="0"/>
              <a:t> </a:t>
            </a:r>
            <a:r>
              <a:rPr sz="3000" spc="-56" dirty="0"/>
              <a:t>important?</a:t>
            </a:r>
            <a:endParaRPr sz="3000" dirty="0"/>
          </a:p>
        </p:txBody>
      </p:sp>
    </p:spTree>
    <p:extLst>
      <p:ext uri="{BB962C8B-B14F-4D97-AF65-F5344CB8AC3E}">
        <p14:creationId xmlns:p14="http://schemas.microsoft.com/office/powerpoint/2010/main" val="187523683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sldNum" sz="quarter" idx="7"/>
          </p:nvPr>
        </p:nvSpPr>
        <p:spPr>
          <a:xfrm>
            <a:off x="7497344" y="3597645"/>
            <a:ext cx="411525" cy="94737"/>
          </a:xfrm>
          <a:prstGeom prst="rect">
            <a:avLst/>
          </a:prstGeom>
        </p:spPr>
        <p:txBody>
          <a:bodyPr spcFirstLastPara="1" vert="horz" wrap="square" lIns="0" tIns="2381" rIns="0" bIns="0" rtlCol="0" anchor="ctr" anchorCtr="0">
            <a:spAutoFit/>
          </a:bodyPr>
          <a:lstStyle/>
          <a:p>
            <a:pPr marL="19050">
              <a:spcBef>
                <a:spcPts val="19"/>
              </a:spcBef>
            </a:pPr>
            <a:fld id="{81D60167-4931-47E6-BA6A-407CBD079E47}" type="slidenum">
              <a:rPr dirty="0"/>
              <a:pPr marL="19050">
                <a:spcBef>
                  <a:spcPts val="19"/>
                </a:spcBef>
              </a:pPr>
              <a:t>47</a:t>
            </a:fld>
            <a:endParaRPr dirty="0"/>
          </a:p>
        </p:txBody>
      </p:sp>
      <p:sp>
        <p:nvSpPr>
          <p:cNvPr id="2" name="object 2"/>
          <p:cNvSpPr txBox="1">
            <a:spLocks noGrp="1"/>
          </p:cNvSpPr>
          <p:nvPr>
            <p:ph type="title"/>
          </p:nvPr>
        </p:nvSpPr>
        <p:spPr>
          <a:xfrm>
            <a:off x="1384020" y="589368"/>
            <a:ext cx="5783104" cy="945291"/>
          </a:xfrm>
          <a:prstGeom prst="rect">
            <a:avLst/>
          </a:prstGeom>
        </p:spPr>
        <p:txBody>
          <a:bodyPr spcFirstLastPara="1" vert="horz" wrap="square" lIns="0" tIns="9049" rIns="0" bIns="0" rtlCol="0" anchor="t" anchorCtr="0">
            <a:spAutoFit/>
          </a:bodyPr>
          <a:lstStyle/>
          <a:p>
            <a:pPr marL="9525" marR="3810">
              <a:spcBef>
                <a:spcPts val="71"/>
              </a:spcBef>
            </a:pPr>
            <a:r>
              <a:rPr sz="3000" spc="86" dirty="0"/>
              <a:t>“I</a:t>
            </a:r>
            <a:r>
              <a:rPr sz="3000" spc="-589" dirty="0"/>
              <a:t> </a:t>
            </a:r>
            <a:r>
              <a:rPr sz="3000" spc="-172" dirty="0"/>
              <a:t>keep </a:t>
            </a:r>
            <a:r>
              <a:rPr sz="3000" spc="-184" dirty="0"/>
              <a:t>saying </a:t>
            </a:r>
            <a:r>
              <a:rPr sz="3000" spc="-4" dirty="0"/>
              <a:t>that </a:t>
            </a:r>
            <a:r>
              <a:rPr sz="3000" spc="-34" dirty="0"/>
              <a:t>the </a:t>
            </a:r>
            <a:r>
              <a:rPr sz="3000" spc="-229" dirty="0"/>
              <a:t>sexy </a:t>
            </a:r>
            <a:r>
              <a:rPr sz="3000" spc="-49" dirty="0"/>
              <a:t>job </a:t>
            </a:r>
            <a:r>
              <a:rPr sz="3000" spc="-38" dirty="0"/>
              <a:t>in </a:t>
            </a:r>
            <a:r>
              <a:rPr sz="3000" spc="-34" dirty="0"/>
              <a:t>the  </a:t>
            </a:r>
            <a:r>
              <a:rPr sz="3000" spc="-90" dirty="0"/>
              <a:t>next </a:t>
            </a:r>
            <a:r>
              <a:rPr sz="3000" spc="-150" dirty="0"/>
              <a:t>10 </a:t>
            </a:r>
            <a:r>
              <a:rPr sz="3000" spc="-188" dirty="0"/>
              <a:t>years </a:t>
            </a:r>
            <a:r>
              <a:rPr sz="3000" spc="4" dirty="0"/>
              <a:t>will </a:t>
            </a:r>
            <a:r>
              <a:rPr sz="3000" spc="-139" dirty="0"/>
              <a:t>be</a:t>
            </a:r>
            <a:r>
              <a:rPr sz="3000" spc="-375" dirty="0"/>
              <a:t> </a:t>
            </a:r>
            <a:r>
              <a:rPr sz="3000" spc="-79" dirty="0"/>
              <a:t>statisticians”</a:t>
            </a:r>
            <a:endParaRPr sz="3000" dirty="0"/>
          </a:p>
        </p:txBody>
      </p:sp>
      <p:sp>
        <p:nvSpPr>
          <p:cNvPr id="3" name="object 3"/>
          <p:cNvSpPr txBox="1"/>
          <p:nvPr/>
        </p:nvSpPr>
        <p:spPr>
          <a:xfrm>
            <a:off x="1384020" y="2009489"/>
            <a:ext cx="4896803" cy="425116"/>
          </a:xfrm>
          <a:prstGeom prst="rect">
            <a:avLst/>
          </a:prstGeom>
        </p:spPr>
        <p:txBody>
          <a:bodyPr vert="horz" wrap="square" lIns="0" tIns="9525" rIns="0" bIns="0" rtlCol="0">
            <a:spAutoFit/>
          </a:bodyPr>
          <a:lstStyle/>
          <a:p>
            <a:pPr marL="9525">
              <a:spcBef>
                <a:spcPts val="75"/>
              </a:spcBef>
            </a:pPr>
            <a:r>
              <a:rPr sz="2700" spc="-158" dirty="0"/>
              <a:t>Hal </a:t>
            </a:r>
            <a:r>
              <a:rPr sz="2700" spc="-135" dirty="0"/>
              <a:t>Varian, </a:t>
            </a:r>
            <a:r>
              <a:rPr sz="2700" spc="-143" dirty="0"/>
              <a:t>Chief Economist</a:t>
            </a:r>
            <a:r>
              <a:rPr sz="2700" spc="-161" dirty="0"/>
              <a:t> </a:t>
            </a:r>
            <a:r>
              <a:rPr sz="2700" spc="-158" dirty="0"/>
              <a:t>Google</a:t>
            </a:r>
            <a:endParaRPr sz="2700" dirty="0"/>
          </a:p>
        </p:txBody>
      </p:sp>
      <p:sp>
        <p:nvSpPr>
          <p:cNvPr id="4" name="object 4"/>
          <p:cNvSpPr txBox="1"/>
          <p:nvPr/>
        </p:nvSpPr>
        <p:spPr>
          <a:xfrm>
            <a:off x="1874368" y="3658134"/>
            <a:ext cx="5949791" cy="932467"/>
          </a:xfrm>
          <a:prstGeom prst="rect">
            <a:avLst/>
          </a:prstGeom>
        </p:spPr>
        <p:txBody>
          <a:bodyPr vert="horz" wrap="square" lIns="0" tIns="9049" rIns="0" bIns="0" rtlCol="0">
            <a:spAutoFit/>
          </a:bodyPr>
          <a:lstStyle/>
          <a:p>
            <a:pPr marL="1199198" marR="3810" indent="-1190149">
              <a:spcBef>
                <a:spcPts val="71"/>
              </a:spcBef>
            </a:pPr>
            <a:r>
              <a:rPr sz="3000" spc="-124" dirty="0"/>
              <a:t>Statisticians </a:t>
            </a:r>
            <a:r>
              <a:rPr sz="3000" spc="4" dirty="0"/>
              <a:t>will </a:t>
            </a:r>
            <a:r>
              <a:rPr sz="3000" spc="-124" dirty="0"/>
              <a:t>never </a:t>
            </a:r>
            <a:r>
              <a:rPr sz="3000" spc="-184" dirty="0"/>
              <a:t>have </a:t>
            </a:r>
            <a:r>
              <a:rPr sz="3000" spc="-233" dirty="0"/>
              <a:t>a </a:t>
            </a:r>
            <a:r>
              <a:rPr sz="3000" spc="-229" dirty="0"/>
              <a:t>sexy</a:t>
            </a:r>
            <a:r>
              <a:rPr sz="3000" spc="-338" dirty="0"/>
              <a:t> </a:t>
            </a:r>
            <a:r>
              <a:rPr sz="3000" spc="-53" dirty="0"/>
              <a:t>job.  </a:t>
            </a:r>
            <a:r>
              <a:rPr sz="3000" spc="-124" dirty="0"/>
              <a:t>Data-powered </a:t>
            </a:r>
            <a:r>
              <a:rPr sz="3000" spc="-79" dirty="0"/>
              <a:t>storytellers</a:t>
            </a:r>
            <a:r>
              <a:rPr sz="3000" spc="-195" dirty="0"/>
              <a:t> </a:t>
            </a:r>
            <a:r>
              <a:rPr sz="3000" spc="-15" dirty="0"/>
              <a:t>will.</a:t>
            </a:r>
            <a:endParaRPr sz="3000" dirty="0"/>
          </a:p>
        </p:txBody>
      </p:sp>
    </p:spTree>
    <p:extLst>
      <p:ext uri="{BB962C8B-B14F-4D97-AF65-F5344CB8AC3E}">
        <p14:creationId xmlns:p14="http://schemas.microsoft.com/office/powerpoint/2010/main" val="1277885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315724" y="494398"/>
            <a:ext cx="7407035" cy="2054248"/>
          </a:xfrm>
          <a:prstGeom prst="rect">
            <a:avLst/>
          </a:prstGeom>
        </p:spPr>
        <p:txBody>
          <a:bodyPr spcFirstLastPara="1" vert="horz" wrap="square" lIns="0" tIns="10001" rIns="0" bIns="0" rtlCol="0" anchor="t" anchorCtr="0">
            <a:spAutoFit/>
          </a:bodyPr>
          <a:lstStyle/>
          <a:p>
            <a:pPr marL="9525">
              <a:spcBef>
                <a:spcPts val="79"/>
              </a:spcBef>
            </a:pPr>
            <a:r>
              <a:rPr lang="en-US" spc="-127" dirty="0"/>
              <a:t>Visualization -&gt; “</a:t>
            </a:r>
            <a:r>
              <a:rPr lang="en-US" i="1" spc="-127" dirty="0"/>
              <a:t>Sanity</a:t>
            </a:r>
            <a:r>
              <a:rPr lang="en-US" spc="-127" dirty="0"/>
              <a:t>” Check</a:t>
            </a:r>
            <a:br>
              <a:rPr lang="en-US" spc="-127" dirty="0"/>
            </a:br>
            <a:br>
              <a:rPr lang="en-US" spc="-127" dirty="0"/>
            </a:br>
            <a:r>
              <a:rPr lang="en-US" spc="-127" dirty="0"/>
              <a:t>Statistics -&gt; Quantify the “</a:t>
            </a:r>
            <a:r>
              <a:rPr lang="en-US" i="1" spc="-127" dirty="0"/>
              <a:t>hunch</a:t>
            </a:r>
            <a:r>
              <a:rPr lang="en-US" spc="-127" dirty="0"/>
              <a:t>”</a:t>
            </a:r>
            <a:br>
              <a:rPr lang="en-US" spc="-127" dirty="0"/>
            </a:br>
            <a:endParaRPr spc="-150" dirty="0">
              <a:solidFill>
                <a:srgbClr val="FF0000"/>
              </a:solidFill>
            </a:endParaRPr>
          </a:p>
        </p:txBody>
      </p:sp>
      <p:sp>
        <p:nvSpPr>
          <p:cNvPr id="4" name="object 2"/>
          <p:cNvSpPr txBox="1">
            <a:spLocks/>
          </p:cNvSpPr>
          <p:nvPr/>
        </p:nvSpPr>
        <p:spPr>
          <a:xfrm>
            <a:off x="1315723" y="1379844"/>
            <a:ext cx="7407035" cy="2562079"/>
          </a:xfrm>
          <a:prstGeom prst="rect">
            <a:avLst/>
          </a:prstGeom>
          <a:noFill/>
          <a:ln>
            <a:noFill/>
          </a:ln>
        </p:spPr>
        <p:txBody>
          <a:bodyPr spcFirstLastPara="1" vert="horz" wrap="square" lIns="0" tIns="10001" rIns="0" bIns="0" rtlCol="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3300" b="0" i="0" u="none" strike="noStrike" cap="none">
                <a:solidFill>
                  <a:schemeClr val="tx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marL="9525">
              <a:spcBef>
                <a:spcPts val="79"/>
              </a:spcBef>
            </a:pPr>
            <a:br>
              <a:rPr lang="en-US" spc="-127" dirty="0"/>
            </a:br>
            <a:br>
              <a:rPr lang="en-US" spc="-127" dirty="0"/>
            </a:br>
            <a:r>
              <a:rPr lang="en-US" spc="-127" dirty="0"/>
              <a:t>Visualization </a:t>
            </a:r>
            <a:r>
              <a:rPr lang="en-US" spc="-64" dirty="0"/>
              <a:t>!= </a:t>
            </a:r>
            <a:r>
              <a:rPr lang="en-US" spc="-326" dirty="0"/>
              <a:t>Sexy</a:t>
            </a:r>
            <a:r>
              <a:rPr lang="en-US" spc="-371" dirty="0"/>
              <a:t> </a:t>
            </a:r>
            <a:r>
              <a:rPr lang="en-US" spc="-150" dirty="0"/>
              <a:t>Pictures</a:t>
            </a:r>
            <a:br>
              <a:rPr lang="en-US" spc="-150" dirty="0"/>
            </a:br>
            <a:br>
              <a:rPr lang="en-US" spc="-150" dirty="0"/>
            </a:br>
            <a:endParaRPr lang="en-US" spc="-150" dirty="0">
              <a:solidFill>
                <a:srgbClr val="FF0000"/>
              </a:solidFill>
            </a:endParaRPr>
          </a:p>
        </p:txBody>
      </p:sp>
      <p:sp>
        <p:nvSpPr>
          <p:cNvPr id="5" name="object 2"/>
          <p:cNvSpPr txBox="1">
            <a:spLocks/>
          </p:cNvSpPr>
          <p:nvPr/>
        </p:nvSpPr>
        <p:spPr>
          <a:xfrm>
            <a:off x="1315723" y="2820294"/>
            <a:ext cx="7407035" cy="1546417"/>
          </a:xfrm>
          <a:prstGeom prst="rect">
            <a:avLst/>
          </a:prstGeom>
          <a:noFill/>
          <a:ln>
            <a:noFill/>
          </a:ln>
        </p:spPr>
        <p:txBody>
          <a:bodyPr spcFirstLastPara="1" vert="horz" wrap="square" lIns="0" tIns="10001" rIns="0" bIns="0" rtlCol="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3300" b="0" i="0" u="none" strike="noStrike" cap="none">
                <a:solidFill>
                  <a:schemeClr val="tx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marL="9525">
              <a:spcBef>
                <a:spcPts val="79"/>
              </a:spcBef>
            </a:pPr>
            <a:br>
              <a:rPr lang="en-US" spc="-150" dirty="0"/>
            </a:br>
            <a:r>
              <a:rPr lang="en-US" spc="-150" dirty="0"/>
              <a:t>Visualization -&gt; Story telling </a:t>
            </a:r>
            <a:r>
              <a:rPr lang="en-US" spc="-150" dirty="0">
                <a:solidFill>
                  <a:srgbClr val="FF0000"/>
                </a:solidFill>
              </a:rPr>
              <a:t>(with your message)</a:t>
            </a:r>
          </a:p>
        </p:txBody>
      </p:sp>
    </p:spTree>
    <p:extLst>
      <p:ext uri="{BB962C8B-B14F-4D97-AF65-F5344CB8AC3E}">
        <p14:creationId xmlns:p14="http://schemas.microsoft.com/office/powerpoint/2010/main" val="1431292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2"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1"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2"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1" nodeType="clickEffect">
                                  <p:stCondLst>
                                    <p:cond delay="0"/>
                                  </p:stCondLst>
                                  <p:childTnLst>
                                    <p:set>
                                      <p:cBhvr>
                                        <p:cTn id="34" dur="1" fill="hold">
                                          <p:stCondLst>
                                            <p:cond delay="0"/>
                                          </p:stCondLst>
                                        </p:cTn>
                                        <p:tgtEl>
                                          <p:spTgt spid="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2" nodeType="clickEffect">
                                  <p:stCondLst>
                                    <p:cond delay="0"/>
                                  </p:stCondLst>
                                  <p:childTnLst>
                                    <p:set>
                                      <p:cBhvr>
                                        <p:cTn id="38" dur="1" fill="hold">
                                          <p:stCondLst>
                                            <p:cond delay="0"/>
                                          </p:stCondLst>
                                        </p:cTn>
                                        <p:tgtEl>
                                          <p:spTgt spid="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3" nodeType="clickEffect">
                                  <p:stCondLst>
                                    <p:cond delay="0"/>
                                  </p:stCondLst>
                                  <p:childTnLst>
                                    <p:set>
                                      <p:cBhvr>
                                        <p:cTn id="42" dur="1" fill="hold">
                                          <p:stCondLst>
                                            <p:cond delay="0"/>
                                          </p:stCondLst>
                                        </p:cTn>
                                        <p:tgtEl>
                                          <p:spTgt spid="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3" nodeType="clickEffect">
                                  <p:stCondLst>
                                    <p:cond delay="0"/>
                                  </p:stCondLst>
                                  <p:childTnLst>
                                    <p:set>
                                      <p:cBhvr>
                                        <p:cTn id="46" dur="1" fill="hold">
                                          <p:stCondLst>
                                            <p:cond delay="0"/>
                                          </p:stCondLst>
                                        </p:cTn>
                                        <p:tgtEl>
                                          <p:spTgt spid="4"/>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3" nodeType="clickEffect">
                                  <p:stCondLst>
                                    <p:cond delay="0"/>
                                  </p:stCondLst>
                                  <p:childTnLst>
                                    <p:set>
                                      <p:cBhvr>
                                        <p:cTn id="5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2" grpId="2"/>
      <p:bldP spid="2" grpId="3"/>
      <p:bldP spid="4" grpId="0"/>
      <p:bldP spid="4" grpId="1"/>
      <p:bldP spid="4" grpId="2"/>
      <p:bldP spid="4" grpId="3"/>
      <p:bldP spid="5" grpId="0"/>
      <p:bldP spid="5" grpId="1"/>
      <p:bldP spid="5" grpId="2"/>
      <p:bldP spid="5" grpId="3"/>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732929" y="219864"/>
            <a:ext cx="6288832" cy="530754"/>
          </a:xfrm>
          <a:prstGeom prst="rect">
            <a:avLst/>
          </a:prstGeom>
        </p:spPr>
        <p:txBody>
          <a:bodyPr spcFirstLastPara="1" vert="horz" wrap="square" lIns="0" tIns="10001" rIns="0" bIns="0" rtlCol="0" anchor="t" anchorCtr="0">
            <a:spAutoFit/>
          </a:bodyPr>
          <a:lstStyle/>
          <a:p>
            <a:pPr marL="9525">
              <a:spcBef>
                <a:spcPts val="79"/>
              </a:spcBef>
            </a:pPr>
            <a:r>
              <a:rPr lang="en-US" spc="-274" dirty="0"/>
              <a:t>Visualization tools are everywhere </a:t>
            </a:r>
            <a:endParaRPr spc="-143" dirty="0"/>
          </a:p>
        </p:txBody>
      </p:sp>
      <p:sp>
        <p:nvSpPr>
          <p:cNvPr id="4" name="object 4"/>
          <p:cNvSpPr txBox="1">
            <a:spLocks noGrp="1"/>
          </p:cNvSpPr>
          <p:nvPr>
            <p:ph type="sldNum" sz="quarter" idx="7"/>
          </p:nvPr>
        </p:nvSpPr>
        <p:spPr>
          <a:xfrm>
            <a:off x="7497344" y="3597645"/>
            <a:ext cx="411525" cy="94737"/>
          </a:xfrm>
          <a:prstGeom prst="rect">
            <a:avLst/>
          </a:prstGeom>
        </p:spPr>
        <p:txBody>
          <a:bodyPr spcFirstLastPara="1" vert="horz" wrap="square" lIns="0" tIns="2381" rIns="0" bIns="0" rtlCol="0" anchor="ctr" anchorCtr="0">
            <a:spAutoFit/>
          </a:bodyPr>
          <a:lstStyle/>
          <a:p>
            <a:pPr marL="19050">
              <a:spcBef>
                <a:spcPts val="19"/>
              </a:spcBef>
            </a:pPr>
            <a:fld id="{81D60167-4931-47E6-BA6A-407CBD079E47}" type="slidenum">
              <a:rPr dirty="0"/>
              <a:pPr marL="19050">
                <a:spcBef>
                  <a:spcPts val="19"/>
                </a:spcBef>
              </a:pPr>
              <a:t>49</a:t>
            </a:fld>
            <a:endParaRPr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0369" y="1119154"/>
            <a:ext cx="3728471" cy="2098991"/>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14604" y="1856226"/>
            <a:ext cx="3760341" cy="2119003"/>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82966" y="2515010"/>
            <a:ext cx="4664467" cy="2628490"/>
          </a:xfrm>
          <a:prstGeom prst="rect">
            <a:avLst/>
          </a:prstGeom>
        </p:spPr>
      </p:pic>
      <p:sp>
        <p:nvSpPr>
          <p:cNvPr id="8" name="TextBox 7"/>
          <p:cNvSpPr txBox="1"/>
          <p:nvPr/>
        </p:nvSpPr>
        <p:spPr>
          <a:xfrm>
            <a:off x="0" y="4835723"/>
            <a:ext cx="5755102" cy="307777"/>
          </a:xfrm>
          <a:prstGeom prst="rect">
            <a:avLst/>
          </a:prstGeom>
          <a:noFill/>
        </p:spPr>
        <p:txBody>
          <a:bodyPr wrap="none" rtlCol="0">
            <a:spAutoFit/>
          </a:bodyPr>
          <a:lstStyle/>
          <a:p>
            <a:r>
              <a:rPr lang="en-US" dirty="0"/>
              <a:t>https://</a:t>
            </a:r>
            <a:r>
              <a:rPr lang="en-US" dirty="0" err="1"/>
              <a:t>www.pcmag.com</a:t>
            </a:r>
            <a:r>
              <a:rPr lang="en-US" dirty="0"/>
              <a:t>/article/347315/10-free-data-visualization-tools</a:t>
            </a:r>
          </a:p>
        </p:txBody>
      </p:sp>
      <p:sp>
        <p:nvSpPr>
          <p:cNvPr id="9" name="object 2"/>
          <p:cNvSpPr txBox="1">
            <a:spLocks/>
          </p:cNvSpPr>
          <p:nvPr/>
        </p:nvSpPr>
        <p:spPr>
          <a:xfrm>
            <a:off x="4401563" y="1227172"/>
            <a:ext cx="5245870" cy="530754"/>
          </a:xfrm>
          <a:prstGeom prst="rect">
            <a:avLst/>
          </a:prstGeom>
          <a:noFill/>
          <a:ln>
            <a:noFill/>
          </a:ln>
        </p:spPr>
        <p:txBody>
          <a:bodyPr spcFirstLastPara="1" vert="horz" wrap="square" lIns="0" tIns="10001" rIns="0" bIns="0" rtlCol="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3300" b="0" i="0" u="none" strike="noStrike" cap="none">
                <a:solidFill>
                  <a:schemeClr val="tx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marL="9525">
              <a:spcBef>
                <a:spcPts val="79"/>
              </a:spcBef>
            </a:pPr>
            <a:r>
              <a:rPr lang="en-US" spc="-274"/>
              <a:t>And most of them are for free!</a:t>
            </a:r>
            <a:endParaRPr lang="en-US" spc="-143" dirty="0"/>
          </a:p>
        </p:txBody>
      </p:sp>
    </p:spTree>
    <p:extLst>
      <p:ext uri="{BB962C8B-B14F-4D97-AF65-F5344CB8AC3E}">
        <p14:creationId xmlns:p14="http://schemas.microsoft.com/office/powerpoint/2010/main" val="1092354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5"/>
          <p:cNvSpPr txBox="1"/>
          <p:nvPr/>
        </p:nvSpPr>
        <p:spPr>
          <a:xfrm>
            <a:off x="496857" y="199319"/>
            <a:ext cx="7961100" cy="1656561"/>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4200" b="1" dirty="0">
                <a:solidFill>
                  <a:srgbClr val="FF0000"/>
                </a:solidFill>
                <a:latin typeface="Arial" charset="0"/>
                <a:ea typeface="Arial" charset="0"/>
                <a:cs typeface="Arial" charset="0"/>
                <a:sym typeface="Comfortaa"/>
              </a:rPr>
              <a:t>What is network?</a:t>
            </a:r>
          </a:p>
          <a:p>
            <a:pPr marL="0" lvl="0" indent="0" algn="ctr" rtl="0">
              <a:spcBef>
                <a:spcPts val="0"/>
              </a:spcBef>
              <a:spcAft>
                <a:spcPts val="0"/>
              </a:spcAft>
              <a:buNone/>
            </a:pPr>
            <a:endParaRPr lang="en-US" sz="3600" b="1" dirty="0">
              <a:solidFill>
                <a:srgbClr val="FF0000"/>
              </a:solidFill>
              <a:latin typeface="Comfortaa"/>
              <a:ea typeface="Comfortaa"/>
              <a:cs typeface="Comfortaa"/>
              <a:sym typeface="Comfortaa"/>
            </a:endParaRPr>
          </a:p>
          <a:p>
            <a:endParaRPr lang="en-US" b="1" dirty="0"/>
          </a:p>
          <a:p>
            <a:endParaRPr lang="en-US" b="1" dirty="0"/>
          </a:p>
          <a:p>
            <a:endParaRPr lang="en-US" b="1" dirty="0"/>
          </a:p>
          <a:p>
            <a:endParaRPr lang="en-US" b="1" dirty="0"/>
          </a:p>
          <a:p>
            <a:endParaRPr lang="en-US" b="1" dirty="0"/>
          </a:p>
          <a:p>
            <a:endParaRPr lang="en-US" b="1" dirty="0"/>
          </a:p>
          <a:p>
            <a:endParaRPr lang="en-US" b="1" dirty="0"/>
          </a:p>
          <a:p>
            <a:endParaRPr lang="en-US" b="1" dirty="0"/>
          </a:p>
          <a:p>
            <a:endParaRPr lang="en-US" b="1" dirty="0"/>
          </a:p>
          <a:p>
            <a:endParaRPr lang="en-US" b="1" dirty="0"/>
          </a:p>
          <a:p>
            <a:endParaRPr lang="en-US" b="1" dirty="0"/>
          </a:p>
          <a:p>
            <a:endParaRPr lang="en-US" b="1" dirty="0"/>
          </a:p>
          <a:p>
            <a:endParaRPr lang="en-US" b="1" dirty="0"/>
          </a:p>
          <a:p>
            <a:endParaRPr lang="en-US" b="1" dirty="0"/>
          </a:p>
          <a:p>
            <a:r>
              <a:rPr lang="en-US" b="1" dirty="0" err="1"/>
              <a:t>Sociomatrices</a:t>
            </a:r>
            <a:r>
              <a:rPr lang="en-US" b="1" dirty="0"/>
              <a:t>: marriage ties and business ties. </a:t>
            </a:r>
            <a:r>
              <a:rPr lang="en-US" dirty="0"/>
              <a:t> </a:t>
            </a:r>
            <a:r>
              <a:rPr lang="en-US" b="1" dirty="0"/>
              <a:t>(Prof. John Padgett, Political Science)</a:t>
            </a:r>
            <a:endParaRPr lang="en-US" dirty="0"/>
          </a:p>
          <a:p>
            <a:pPr marL="984250" lvl="1" indent="-514350">
              <a:lnSpc>
                <a:spcPts val="2400"/>
              </a:lnSpc>
              <a:buChar char="–"/>
              <a:tabLst>
                <a:tab pos="983615" algn="l"/>
                <a:tab pos="984250" algn="l"/>
              </a:tabLst>
            </a:pPr>
            <a:endParaRPr lang="en-US" sz="3200" dirty="0"/>
          </a:p>
          <a:p>
            <a:pPr marL="0" lvl="0" indent="0" algn="ctr" rtl="0">
              <a:spcBef>
                <a:spcPts val="0"/>
              </a:spcBef>
              <a:spcAft>
                <a:spcPts val="0"/>
              </a:spcAft>
              <a:buNone/>
            </a:pPr>
            <a:endParaRPr sz="3600" b="1" dirty="0">
              <a:solidFill>
                <a:srgbClr val="FF0000"/>
              </a:solidFill>
              <a:latin typeface="Comfortaa"/>
              <a:ea typeface="Comfortaa"/>
              <a:cs typeface="Comfortaa"/>
              <a:sym typeface="Comfortaa"/>
            </a:endParaRPr>
          </a:p>
        </p:txBody>
      </p:sp>
      <p:pic>
        <p:nvPicPr>
          <p:cNvPr id="4" name="Picture 3">
            <a:extLst>
              <a:ext uri="{FF2B5EF4-FFF2-40B4-BE49-F238E27FC236}">
                <a16:creationId xmlns:a16="http://schemas.microsoft.com/office/drawing/2014/main" id="{DD8E1CA6-0A6E-424A-979A-C7C6ACFDA85B}"/>
              </a:ext>
            </a:extLst>
          </p:cNvPr>
          <p:cNvPicPr>
            <a:picLocks noChangeAspect="1"/>
          </p:cNvPicPr>
          <p:nvPr/>
        </p:nvPicPr>
        <p:blipFill>
          <a:blip r:embed="rId3"/>
          <a:stretch>
            <a:fillRect/>
          </a:stretch>
        </p:blipFill>
        <p:spPr>
          <a:xfrm>
            <a:off x="1338427" y="1027600"/>
            <a:ext cx="6277960" cy="3259525"/>
          </a:xfrm>
          <a:prstGeom prst="rect">
            <a:avLst/>
          </a:prstGeom>
        </p:spPr>
      </p:pic>
    </p:spTree>
    <p:extLst>
      <p:ext uri="{BB962C8B-B14F-4D97-AF65-F5344CB8AC3E}">
        <p14:creationId xmlns:p14="http://schemas.microsoft.com/office/powerpoint/2010/main" val="140161610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5555" y="251062"/>
            <a:ext cx="8520600" cy="572700"/>
          </a:xfrm>
        </p:spPr>
        <p:txBody>
          <a:bodyPr/>
          <a:lstStyle/>
          <a:p>
            <a:r>
              <a:rPr lang="en-US" dirty="0"/>
              <a:t>For Non-Developers/Coders: A few examples of free tools not requiring any coding: </a:t>
            </a:r>
            <a:br>
              <a:rPr lang="en-US" dirty="0"/>
            </a:br>
            <a:endParaRPr lang="en-US" dirty="0"/>
          </a:p>
        </p:txBody>
      </p:sp>
      <p:sp>
        <p:nvSpPr>
          <p:cNvPr id="3" name="Title 1"/>
          <p:cNvSpPr txBox="1">
            <a:spLocks/>
          </p:cNvSpPr>
          <p:nvPr/>
        </p:nvSpPr>
        <p:spPr>
          <a:xfrm>
            <a:off x="325555" y="1636516"/>
            <a:ext cx="8520600" cy="572700"/>
          </a:xfrm>
          <a:prstGeom prst="rect">
            <a:avLst/>
          </a:prstGeom>
          <a:noFill/>
          <a:ln>
            <a:noFill/>
          </a:ln>
        </p:spPr>
        <p:txBody>
          <a:bodyPr spcFirstLastPara="1" wrap="square" lIns="0" tIns="0" rIns="0" bIns="0"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3300" b="0" i="0" u="none" strike="noStrike" cap="none">
                <a:solidFill>
                  <a:schemeClr val="tx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marL="457200" indent="-457200">
              <a:buFont typeface="Arial" charset="0"/>
              <a:buChar char="•"/>
            </a:pPr>
            <a:r>
              <a:rPr lang="en-US" sz="2400" u="sng" dirty="0">
                <a:hlinkClick r:id="rId2"/>
              </a:rPr>
              <a:t>Datawrapper</a:t>
            </a:r>
            <a:r>
              <a:rPr lang="en-US" sz="2400" dirty="0"/>
              <a:t> is an online tool for making interactive charts.</a:t>
            </a:r>
          </a:p>
          <a:p>
            <a:pPr marL="457200" indent="-457200">
              <a:buFont typeface="Arial" charset="0"/>
              <a:buChar char="•"/>
            </a:pPr>
            <a:r>
              <a:rPr lang="en-US" sz="2400" u="sng" dirty="0">
                <a:hlinkClick r:id="rId3"/>
              </a:rPr>
              <a:t>Tableau Public</a:t>
            </a:r>
            <a:r>
              <a:rPr lang="en-US" sz="2400" dirty="0"/>
              <a:t> is perhaps the most popular visualization tool which supports a wide variety of charts, graphs, maps and other graphics.</a:t>
            </a:r>
          </a:p>
          <a:p>
            <a:pPr marL="457200" indent="-457200">
              <a:buFont typeface="Arial" charset="0"/>
              <a:buChar char="•"/>
            </a:pPr>
            <a:r>
              <a:rPr lang="en-US" sz="2400" u="sng" dirty="0">
                <a:hlinkClick r:id="rId4"/>
              </a:rPr>
              <a:t>Raw</a:t>
            </a:r>
            <a:r>
              <a:rPr lang="en-US" sz="2400" dirty="0"/>
              <a:t> defines itself as ‘the missing link between spreadsheets and vector graphics.</a:t>
            </a:r>
          </a:p>
          <a:p>
            <a:pPr marL="457200" indent="-457200">
              <a:buFont typeface="Arial" charset="0"/>
              <a:buChar char="•"/>
            </a:pPr>
            <a:r>
              <a:rPr lang="en-US" sz="2400" u="sng" dirty="0">
                <a:hlinkClick r:id="rId5"/>
              </a:rPr>
              <a:t>Timeline JS</a:t>
            </a:r>
            <a:r>
              <a:rPr lang="en-US" sz="2400" dirty="0"/>
              <a:t> helps you create beautiful timelines without writing any code.</a:t>
            </a:r>
          </a:p>
          <a:p>
            <a:pPr marL="457200" indent="-457200">
              <a:buFont typeface="Arial" charset="0"/>
              <a:buChar char="•"/>
            </a:pPr>
            <a:endParaRPr lang="en-US" sz="2400" dirty="0"/>
          </a:p>
        </p:txBody>
      </p:sp>
    </p:spTree>
    <p:extLst>
      <p:ext uri="{BB962C8B-B14F-4D97-AF65-F5344CB8AC3E}">
        <p14:creationId xmlns:p14="http://schemas.microsoft.com/office/powerpoint/2010/main" val="37291000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Or social network visualization </a:t>
            </a:r>
          </a:p>
        </p:txBody>
      </p:sp>
      <p:sp>
        <p:nvSpPr>
          <p:cNvPr id="3" name="Text Placeholder 2"/>
          <p:cNvSpPr>
            <a:spLocks noGrp="1"/>
          </p:cNvSpPr>
          <p:nvPr>
            <p:ph type="body" idx="1"/>
          </p:nvPr>
        </p:nvSpPr>
        <p:spPr/>
        <p:txBody>
          <a:bodyPr/>
          <a:lstStyle/>
          <a:p>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588" y="1152475"/>
            <a:ext cx="6879937" cy="3203471"/>
          </a:xfrm>
          <a:prstGeom prst="rect">
            <a:avLst/>
          </a:prstGeom>
        </p:spPr>
      </p:pic>
    </p:spTree>
    <p:extLst>
      <p:ext uri="{BB962C8B-B14F-4D97-AF65-F5344CB8AC3E}">
        <p14:creationId xmlns:p14="http://schemas.microsoft.com/office/powerpoint/2010/main" val="12125894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Examples</a:t>
            </a:r>
          </a:p>
        </p:txBody>
      </p:sp>
    </p:spTree>
    <p:extLst>
      <p:ext uri="{BB962C8B-B14F-4D97-AF65-F5344CB8AC3E}">
        <p14:creationId xmlns:p14="http://schemas.microsoft.com/office/powerpoint/2010/main" val="158330302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4CE15B-B646-1941-BADD-F2C07CF9E28C}"/>
              </a:ext>
            </a:extLst>
          </p:cNvPr>
          <p:cNvSpPr>
            <a:spLocks noGrp="1"/>
          </p:cNvSpPr>
          <p:nvPr>
            <p:ph type="title"/>
          </p:nvPr>
        </p:nvSpPr>
        <p:spPr/>
        <p:txBody>
          <a:bodyPr/>
          <a:lstStyle/>
          <a:p>
            <a:r>
              <a:rPr lang="en-US" dirty="0"/>
              <a:t>Triangle Transitivity in dominance hierarchies &amp; directed graphs </a:t>
            </a:r>
            <a:r>
              <a:rPr lang="en-US"/>
              <a:t>using igraph</a:t>
            </a:r>
            <a:br>
              <a:rPr lang="en-US" dirty="0"/>
            </a:br>
            <a:endParaRPr lang="en-US" dirty="0"/>
          </a:p>
        </p:txBody>
      </p:sp>
    </p:spTree>
    <p:extLst>
      <p:ext uri="{BB962C8B-B14F-4D97-AF65-F5344CB8AC3E}">
        <p14:creationId xmlns:p14="http://schemas.microsoft.com/office/powerpoint/2010/main" val="243879293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686"/>
        <p:cNvGrpSpPr/>
        <p:nvPr/>
      </p:nvGrpSpPr>
      <p:grpSpPr>
        <a:xfrm>
          <a:off x="0" y="0"/>
          <a:ext cx="0" cy="0"/>
          <a:chOff x="0" y="0"/>
          <a:chExt cx="0" cy="0"/>
        </a:xfrm>
      </p:grpSpPr>
      <p:sp>
        <p:nvSpPr>
          <p:cNvPr id="687" name="Google Shape;687;p99"/>
          <p:cNvSpPr txBox="1"/>
          <p:nvPr/>
        </p:nvSpPr>
        <p:spPr>
          <a:xfrm>
            <a:off x="335950" y="926750"/>
            <a:ext cx="8757900" cy="3000000"/>
          </a:xfrm>
          <a:prstGeom prst="rect">
            <a:avLst/>
          </a:prstGeom>
          <a:noFill/>
          <a:ln>
            <a:noFill/>
          </a:ln>
        </p:spPr>
        <p:txBody>
          <a:bodyPr spcFirstLastPara="1" wrap="square" lIns="91425" tIns="91425" rIns="91425" bIns="91425" anchor="ctr" anchorCtr="0">
            <a:noAutofit/>
          </a:bodyPr>
          <a:lstStyle/>
          <a:p>
            <a:pPr marL="596900" lvl="0" indent="-428625" algn="l" rtl="0">
              <a:lnSpc>
                <a:spcPct val="115000"/>
              </a:lnSpc>
              <a:spcBef>
                <a:spcPts val="0"/>
              </a:spcBef>
              <a:spcAft>
                <a:spcPts val="0"/>
              </a:spcAft>
              <a:buClr>
                <a:srgbClr val="FFFFFF"/>
              </a:buClr>
              <a:buSzPts val="3150"/>
              <a:buChar char="●"/>
            </a:pPr>
            <a:r>
              <a:rPr lang="en" sz="3150"/>
              <a:t>Join the RCC's image analysis and visualization </a:t>
            </a:r>
            <a:r>
              <a:rPr lang="en" sz="3150" u="sng">
                <a:solidFill>
                  <a:srgbClr val="42AFFA"/>
                </a:solidFill>
                <a:hlinkClick r:id="rId3"/>
              </a:rPr>
              <a:t>Slack team</a:t>
            </a:r>
            <a:endParaRPr sz="3150" u="sng">
              <a:solidFill>
                <a:srgbClr val="42AFFA"/>
              </a:solidFill>
              <a:hlinkClick r:id="rId3"/>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691"/>
        <p:cNvGrpSpPr/>
        <p:nvPr/>
      </p:nvGrpSpPr>
      <p:grpSpPr>
        <a:xfrm>
          <a:off x="0" y="0"/>
          <a:ext cx="0" cy="0"/>
          <a:chOff x="0" y="0"/>
          <a:chExt cx="0" cy="0"/>
        </a:xfrm>
      </p:grpSpPr>
      <p:sp>
        <p:nvSpPr>
          <p:cNvPr id="692" name="Google Shape;692;p10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93" name="Google Shape;693;p10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3600" dirty="0" err="1"/>
              <a:t>rcc-visualization.slack.com</a:t>
            </a:r>
            <a:r>
              <a:rPr lang="en" sz="3600" dirty="0"/>
              <a:t>/signup</a:t>
            </a:r>
            <a:endParaRPr sz="36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5"/>
          <p:cNvSpPr txBox="1"/>
          <p:nvPr/>
        </p:nvSpPr>
        <p:spPr>
          <a:xfrm>
            <a:off x="496857" y="319383"/>
            <a:ext cx="7961100" cy="1656561"/>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4200" b="1" dirty="0">
                <a:solidFill>
                  <a:srgbClr val="FF0000"/>
                </a:solidFill>
                <a:latin typeface="Arial" charset="0"/>
                <a:ea typeface="Arial" charset="0"/>
                <a:cs typeface="Arial" charset="0"/>
                <a:sym typeface="Comfortaa"/>
              </a:rPr>
              <a:t>What is network theory?</a:t>
            </a:r>
          </a:p>
          <a:p>
            <a:pPr marL="0" lvl="0" indent="0" algn="ctr" rtl="0">
              <a:spcBef>
                <a:spcPts val="0"/>
              </a:spcBef>
              <a:spcAft>
                <a:spcPts val="0"/>
              </a:spcAft>
              <a:buNone/>
            </a:pPr>
            <a:endParaRPr lang="en-US" sz="3600" b="1" dirty="0">
              <a:solidFill>
                <a:srgbClr val="FF0000"/>
              </a:solidFill>
              <a:latin typeface="Comfortaa"/>
              <a:ea typeface="Comfortaa"/>
              <a:cs typeface="Comfortaa"/>
              <a:sym typeface="Comfortaa"/>
            </a:endParaRPr>
          </a:p>
          <a:p>
            <a:pPr marL="984250" lvl="1" indent="-514350">
              <a:buChar char="–"/>
              <a:tabLst>
                <a:tab pos="983615" algn="l"/>
                <a:tab pos="984250" algn="l"/>
              </a:tabLst>
            </a:pPr>
            <a:r>
              <a:rPr lang="en-US" sz="3200" spc="-65" dirty="0"/>
              <a:t>Or rather, what we want to cover today is an introduction of graph theory which deals with representations and analysis of networks  </a:t>
            </a:r>
            <a:endParaRPr lang="en-US" sz="3200" spc="-70" dirty="0"/>
          </a:p>
          <a:p>
            <a:pPr marL="984250" lvl="1" indent="-514350">
              <a:lnSpc>
                <a:spcPts val="2400"/>
              </a:lnSpc>
              <a:buChar char="–"/>
              <a:tabLst>
                <a:tab pos="983615" algn="l"/>
                <a:tab pos="984250" algn="l"/>
              </a:tabLst>
            </a:pPr>
            <a:endParaRPr lang="en-US" sz="3200" dirty="0"/>
          </a:p>
          <a:p>
            <a:pPr marL="0" lvl="0" indent="0" algn="ctr" rtl="0">
              <a:spcBef>
                <a:spcPts val="0"/>
              </a:spcBef>
              <a:spcAft>
                <a:spcPts val="0"/>
              </a:spcAft>
              <a:buNone/>
            </a:pPr>
            <a:endParaRPr sz="3600" b="1" dirty="0">
              <a:solidFill>
                <a:srgbClr val="FF0000"/>
              </a:solidFill>
              <a:latin typeface="Comfortaa"/>
              <a:ea typeface="Comfortaa"/>
              <a:cs typeface="Comfortaa"/>
              <a:sym typeface="Comfortaa"/>
            </a:endParaRPr>
          </a:p>
        </p:txBody>
      </p:sp>
    </p:spTree>
    <p:extLst>
      <p:ext uri="{BB962C8B-B14F-4D97-AF65-F5344CB8AC3E}">
        <p14:creationId xmlns:p14="http://schemas.microsoft.com/office/powerpoint/2010/main" val="41306474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5"/>
          <p:cNvSpPr txBox="1"/>
          <p:nvPr/>
        </p:nvSpPr>
        <p:spPr>
          <a:xfrm>
            <a:off x="591450" y="918473"/>
            <a:ext cx="7961100" cy="673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4200" b="1" dirty="0">
                <a:solidFill>
                  <a:srgbClr val="FF0000"/>
                </a:solidFill>
                <a:latin typeface="Arial" charset="0"/>
                <a:ea typeface="Arial" charset="0"/>
                <a:cs typeface="Arial" charset="0"/>
                <a:sym typeface="Comfortaa"/>
              </a:rPr>
              <a:t>What is data visualization?</a:t>
            </a:r>
          </a:p>
          <a:p>
            <a:pPr marL="0" lvl="0" indent="0" algn="ctr" rtl="0">
              <a:spcBef>
                <a:spcPts val="0"/>
              </a:spcBef>
              <a:spcAft>
                <a:spcPts val="0"/>
              </a:spcAft>
              <a:buNone/>
            </a:pPr>
            <a:endParaRPr lang="en-US" sz="3600" b="1" dirty="0">
              <a:solidFill>
                <a:srgbClr val="FF0000"/>
              </a:solidFill>
              <a:latin typeface="Comfortaa"/>
              <a:ea typeface="Comfortaa"/>
              <a:cs typeface="Comfortaa"/>
              <a:sym typeface="Comfortaa"/>
            </a:endParaRPr>
          </a:p>
          <a:p>
            <a:pPr marL="984250" lvl="1" indent="-514350">
              <a:lnSpc>
                <a:spcPts val="2400"/>
              </a:lnSpc>
              <a:buChar char="–"/>
              <a:tabLst>
                <a:tab pos="983615" algn="l"/>
                <a:tab pos="984250" algn="l"/>
              </a:tabLst>
            </a:pPr>
            <a:r>
              <a:rPr lang="en-US" sz="3200" spc="-65" dirty="0"/>
              <a:t>Creating </a:t>
            </a:r>
            <a:r>
              <a:rPr lang="en-US" sz="3200" spc="-45" dirty="0"/>
              <a:t>appropriate </a:t>
            </a:r>
            <a:r>
              <a:rPr lang="en-US" sz="3200" spc="-95" dirty="0"/>
              <a:t>and </a:t>
            </a:r>
            <a:r>
              <a:rPr lang="en-US" sz="3200" spc="-35" dirty="0"/>
              <a:t>informative </a:t>
            </a:r>
            <a:r>
              <a:rPr lang="en-US" sz="3200" spc="-60" dirty="0"/>
              <a:t>pictures </a:t>
            </a:r>
            <a:r>
              <a:rPr lang="en-US" sz="3200" spc="-5" dirty="0"/>
              <a:t>of</a:t>
            </a:r>
            <a:r>
              <a:rPr lang="en-US" sz="3200" spc="-270" dirty="0"/>
              <a:t> </a:t>
            </a:r>
            <a:r>
              <a:rPr lang="en-US" sz="3200" spc="-160" dirty="0"/>
              <a:t>a </a:t>
            </a:r>
            <a:r>
              <a:rPr lang="en-US" sz="3200" spc="-70" dirty="0"/>
              <a:t>dataset</a:t>
            </a:r>
          </a:p>
          <a:p>
            <a:pPr marL="984250" lvl="1" indent="-514350">
              <a:lnSpc>
                <a:spcPts val="2400"/>
              </a:lnSpc>
              <a:buChar char="–"/>
              <a:tabLst>
                <a:tab pos="983615" algn="l"/>
                <a:tab pos="984250" algn="l"/>
              </a:tabLst>
            </a:pPr>
            <a:endParaRPr lang="en-US" sz="3200" dirty="0"/>
          </a:p>
          <a:p>
            <a:pPr marL="984250" lvl="1" indent="-514350">
              <a:lnSpc>
                <a:spcPts val="2400"/>
              </a:lnSpc>
              <a:buChar char="–"/>
              <a:tabLst>
                <a:tab pos="983615" algn="l"/>
                <a:tab pos="984250" algn="l"/>
              </a:tabLst>
            </a:pPr>
            <a:r>
              <a:rPr lang="en-US" sz="3200" spc="-25" dirty="0"/>
              <a:t>Iterative </a:t>
            </a:r>
            <a:r>
              <a:rPr lang="en-US" sz="3200" spc="-45" dirty="0"/>
              <a:t>exploration </a:t>
            </a:r>
            <a:r>
              <a:rPr lang="en-US" sz="3200" spc="-5" dirty="0"/>
              <a:t>of</a:t>
            </a:r>
            <a:r>
              <a:rPr lang="en-US" sz="3200" spc="-254" dirty="0"/>
              <a:t> </a:t>
            </a:r>
            <a:r>
              <a:rPr lang="en-US" sz="3200" spc="-65" dirty="0"/>
              <a:t>data</a:t>
            </a:r>
            <a:endParaRPr lang="en-US" sz="3200" dirty="0"/>
          </a:p>
          <a:p>
            <a:pPr marL="0" lvl="0" indent="0" algn="ctr" rtl="0">
              <a:spcBef>
                <a:spcPts val="0"/>
              </a:spcBef>
              <a:spcAft>
                <a:spcPts val="0"/>
              </a:spcAft>
              <a:buNone/>
            </a:pPr>
            <a:endParaRPr sz="3600" b="1" dirty="0">
              <a:solidFill>
                <a:srgbClr val="FF0000"/>
              </a:solidFill>
              <a:latin typeface="Comfortaa"/>
              <a:ea typeface="Comfortaa"/>
              <a:cs typeface="Comfortaa"/>
              <a:sym typeface="Comfortaa"/>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6D6AB2-7997-D343-B1CC-68466F79FFD8}"/>
              </a:ext>
            </a:extLst>
          </p:cNvPr>
          <p:cNvSpPr>
            <a:spLocks noGrp="1"/>
          </p:cNvSpPr>
          <p:nvPr>
            <p:ph type="title"/>
          </p:nvPr>
        </p:nvSpPr>
        <p:spPr>
          <a:xfrm>
            <a:off x="311700" y="311539"/>
            <a:ext cx="8520600" cy="841800"/>
          </a:xfrm>
        </p:spPr>
        <p:txBody>
          <a:bodyPr/>
          <a:lstStyle/>
          <a:p>
            <a:r>
              <a:rPr lang="en-US" dirty="0"/>
              <a:t>What is Graph theory? </a:t>
            </a:r>
          </a:p>
        </p:txBody>
      </p:sp>
      <p:sp>
        <p:nvSpPr>
          <p:cNvPr id="4" name="Title 1">
            <a:extLst>
              <a:ext uri="{FF2B5EF4-FFF2-40B4-BE49-F238E27FC236}">
                <a16:creationId xmlns:a16="http://schemas.microsoft.com/office/drawing/2014/main" id="{DD2FFE05-3EE0-0C4F-87A7-4F21AA293460}"/>
              </a:ext>
            </a:extLst>
          </p:cNvPr>
          <p:cNvSpPr txBox="1">
            <a:spLocks/>
          </p:cNvSpPr>
          <p:nvPr/>
        </p:nvSpPr>
        <p:spPr>
          <a:xfrm>
            <a:off x="217107" y="2954891"/>
            <a:ext cx="8520600" cy="841800"/>
          </a:xfrm>
          <a:prstGeom prst="rect">
            <a:avLst/>
          </a:prstGeom>
          <a:noFill/>
          <a:ln>
            <a:noFill/>
          </a:ln>
        </p:spPr>
        <p:txBody>
          <a:bodyPr spcFirstLastPara="1" wrap="square" lIns="91425" tIns="91425" rIns="91425" bIns="91425" anchor="ctr" anchorCtr="0"/>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9pPr>
          </a:lstStyle>
          <a:p>
            <a:pPr marL="342900" indent="-342900" algn="l">
              <a:buFont typeface="Arial" panose="020B0604020202020204" pitchFamily="34" charset="0"/>
              <a:buChar char="•"/>
            </a:pPr>
            <a:r>
              <a:rPr lang="en-US" sz="2200" dirty="0"/>
              <a:t>Graph theory is the study of graphs, which are mathematical</a:t>
            </a:r>
          </a:p>
          <a:p>
            <a:pPr algn="l"/>
            <a:r>
              <a:rPr lang="en-US" sz="2200" dirty="0"/>
              <a:t>representation of a network used to model pairwise relations</a:t>
            </a:r>
          </a:p>
          <a:p>
            <a:pPr algn="l"/>
            <a:r>
              <a:rPr lang="en-US" sz="2200" dirty="0"/>
              <a:t>between objects.</a:t>
            </a:r>
          </a:p>
          <a:p>
            <a:pPr marL="342900" indent="-342900" algn="l">
              <a:buFont typeface="Arial" panose="020B0604020202020204" pitchFamily="34" charset="0"/>
              <a:buChar char="•"/>
            </a:pPr>
            <a:r>
              <a:rPr lang="en-US" sz="2200" dirty="0"/>
              <a:t>A graph consists of a set of "vertices" or "nodes", with certain</a:t>
            </a:r>
          </a:p>
          <a:p>
            <a:pPr algn="l"/>
            <a:r>
              <a:rPr lang="en-US" sz="2200" dirty="0"/>
              <a:t>pairs of these nodes connected by "edges" (undirected) or</a:t>
            </a:r>
          </a:p>
          <a:p>
            <a:pPr algn="l"/>
            <a:r>
              <a:rPr lang="en-US" sz="2200" dirty="0"/>
              <a:t>"arcs" (directed).</a:t>
            </a:r>
          </a:p>
          <a:p>
            <a:pPr marL="342900" indent="-342900" algn="l">
              <a:buFont typeface="Arial" panose="020B0604020202020204" pitchFamily="34" charset="0"/>
              <a:buChar char="•"/>
            </a:pPr>
            <a:r>
              <a:rPr lang="en-US" sz="2200" dirty="0"/>
              <a:t>A graph may be undirected, meaning that there is no distinction</a:t>
            </a:r>
          </a:p>
          <a:p>
            <a:pPr algn="l"/>
            <a:r>
              <a:rPr lang="en-US" sz="2200" dirty="0"/>
              <a:t>between the two vertices associated with each edge, or directed,</a:t>
            </a:r>
          </a:p>
          <a:p>
            <a:pPr algn="l"/>
            <a:r>
              <a:rPr lang="en-US" sz="2200" dirty="0"/>
              <a:t>meaning that its arcs may be directed from one vertex to</a:t>
            </a:r>
          </a:p>
          <a:p>
            <a:pPr algn="l"/>
            <a:r>
              <a:rPr lang="en-US" sz="2200" dirty="0"/>
              <a:t>another.</a:t>
            </a:r>
          </a:p>
          <a:p>
            <a:pPr algn="l"/>
            <a:endParaRPr lang="en-US" sz="2200" dirty="0"/>
          </a:p>
          <a:p>
            <a:pPr algn="l"/>
            <a:endParaRPr lang="en-US" sz="2200" dirty="0"/>
          </a:p>
          <a:p>
            <a:pPr marL="342900" indent="-342900" algn="l">
              <a:buFont typeface="Arial" panose="020B0604020202020204" pitchFamily="34" charset="0"/>
              <a:buChar char="•"/>
            </a:pPr>
            <a:endParaRPr lang="en-US" sz="2200" dirty="0"/>
          </a:p>
        </p:txBody>
      </p:sp>
    </p:spTree>
    <p:extLst>
      <p:ext uri="{BB962C8B-B14F-4D97-AF65-F5344CB8AC3E}">
        <p14:creationId xmlns:p14="http://schemas.microsoft.com/office/powerpoint/2010/main" val="4146622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24469" y="152457"/>
            <a:ext cx="5242041" cy="576921"/>
          </a:xfrm>
          <a:prstGeom prst="rect">
            <a:avLst/>
          </a:prstGeom>
        </p:spPr>
        <p:txBody>
          <a:bodyPr spcFirstLastPara="1" vert="horz" wrap="square" lIns="0" tIns="10001" rIns="0" bIns="0" rtlCol="0" anchor="t" anchorCtr="0">
            <a:spAutoFit/>
          </a:bodyPr>
          <a:lstStyle/>
          <a:p>
            <a:pPr marL="9525">
              <a:spcBef>
                <a:spcPts val="79"/>
              </a:spcBef>
            </a:pPr>
            <a:r>
              <a:rPr sz="3600" spc="-153" dirty="0">
                <a:solidFill>
                  <a:srgbClr val="000000"/>
                </a:solidFill>
              </a:rPr>
              <a:t>Visualization</a:t>
            </a:r>
            <a:r>
              <a:rPr spc="-210" dirty="0">
                <a:solidFill>
                  <a:srgbClr val="000000"/>
                </a:solidFill>
              </a:rPr>
              <a:t> </a:t>
            </a:r>
            <a:r>
              <a:rPr spc="-101" dirty="0">
                <a:solidFill>
                  <a:srgbClr val="000000"/>
                </a:solidFill>
              </a:rPr>
              <a:t>Definitions</a:t>
            </a:r>
            <a:endParaRPr dirty="0"/>
          </a:p>
        </p:txBody>
      </p:sp>
      <p:sp>
        <p:nvSpPr>
          <p:cNvPr id="3" name="object 3"/>
          <p:cNvSpPr txBox="1"/>
          <p:nvPr/>
        </p:nvSpPr>
        <p:spPr>
          <a:xfrm>
            <a:off x="216651" y="1214287"/>
            <a:ext cx="8608695" cy="2395367"/>
          </a:xfrm>
          <a:prstGeom prst="rect">
            <a:avLst/>
          </a:prstGeom>
        </p:spPr>
        <p:txBody>
          <a:bodyPr vert="horz" wrap="square" lIns="0" tIns="10001" rIns="0" bIns="0" rtlCol="0">
            <a:spAutoFit/>
          </a:bodyPr>
          <a:lstStyle/>
          <a:p>
            <a:pPr marL="180975" indent="-171450">
              <a:lnSpc>
                <a:spcPts val="2336"/>
              </a:lnSpc>
              <a:spcBef>
                <a:spcPts val="79"/>
              </a:spcBef>
              <a:buChar char="•"/>
              <a:tabLst>
                <a:tab pos="181451" algn="l"/>
              </a:tabLst>
            </a:pPr>
            <a:r>
              <a:rPr sz="2200" spc="-113" dirty="0"/>
              <a:t>Data</a:t>
            </a:r>
            <a:r>
              <a:rPr sz="2200" spc="-105" dirty="0"/>
              <a:t> </a:t>
            </a:r>
            <a:r>
              <a:rPr sz="2200" spc="-79" dirty="0"/>
              <a:t>Visualization</a:t>
            </a:r>
            <a:endParaRPr sz="2200" dirty="0"/>
          </a:p>
          <a:p>
            <a:pPr marL="523875" lvl="1" indent="-171450">
              <a:lnSpc>
                <a:spcPts val="1976"/>
              </a:lnSpc>
              <a:buChar char="•"/>
              <a:tabLst>
                <a:tab pos="523875" algn="l"/>
                <a:tab pos="524351" algn="l"/>
              </a:tabLst>
            </a:pPr>
            <a:r>
              <a:rPr sz="2200" spc="-90" dirty="0"/>
              <a:t>Broad </a:t>
            </a:r>
            <a:r>
              <a:rPr sz="2200" spc="-15" dirty="0"/>
              <a:t>term </a:t>
            </a:r>
            <a:r>
              <a:rPr sz="2200" spc="-8" dirty="0"/>
              <a:t>for </a:t>
            </a:r>
            <a:r>
              <a:rPr sz="2200" spc="-71" dirty="0"/>
              <a:t>visual </a:t>
            </a:r>
            <a:r>
              <a:rPr sz="2200" spc="-56" dirty="0"/>
              <a:t>representations </a:t>
            </a:r>
            <a:r>
              <a:rPr sz="2200" spc="-4" dirty="0"/>
              <a:t>of</a:t>
            </a:r>
            <a:r>
              <a:rPr sz="2200" spc="-285" dirty="0"/>
              <a:t> </a:t>
            </a:r>
            <a:r>
              <a:rPr sz="2200" spc="-98" dirty="0"/>
              <a:t>any </a:t>
            </a:r>
            <a:r>
              <a:rPr sz="2200" spc="-68" dirty="0"/>
              <a:t>data</a:t>
            </a:r>
            <a:endParaRPr lang="en-US" sz="2200" spc="-68" dirty="0"/>
          </a:p>
          <a:p>
            <a:pPr marL="523875" lvl="1" indent="-171450">
              <a:lnSpc>
                <a:spcPts val="1976"/>
              </a:lnSpc>
              <a:buChar char="•"/>
              <a:tabLst>
                <a:tab pos="523875" algn="l"/>
                <a:tab pos="524351" algn="l"/>
              </a:tabLst>
            </a:pPr>
            <a:endParaRPr sz="2200" dirty="0"/>
          </a:p>
          <a:p>
            <a:pPr marL="180975" indent="-171450">
              <a:lnSpc>
                <a:spcPts val="2336"/>
              </a:lnSpc>
              <a:spcBef>
                <a:spcPts val="266"/>
              </a:spcBef>
              <a:buChar char="•"/>
              <a:tabLst>
                <a:tab pos="181451" algn="l"/>
              </a:tabLst>
            </a:pPr>
            <a:r>
              <a:rPr sz="2200" spc="-71" dirty="0"/>
              <a:t>Scientific</a:t>
            </a:r>
            <a:r>
              <a:rPr sz="2200" spc="-120" dirty="0"/>
              <a:t> </a:t>
            </a:r>
            <a:r>
              <a:rPr sz="2200" spc="-79" dirty="0"/>
              <a:t>Visualization</a:t>
            </a:r>
            <a:r>
              <a:rPr lang="en-US" sz="2200" spc="-79" dirty="0"/>
              <a:t> (</a:t>
            </a:r>
            <a:r>
              <a:rPr lang="en-US" sz="2200" spc="-79" dirty="0">
                <a:solidFill>
                  <a:srgbClr val="FF0000"/>
                </a:solidFill>
              </a:rPr>
              <a:t>Contact me or Teodora at RCC for this type</a:t>
            </a:r>
            <a:r>
              <a:rPr lang="en-US" sz="2200" spc="-79" dirty="0"/>
              <a:t>)</a:t>
            </a:r>
            <a:endParaRPr sz="2200" dirty="0"/>
          </a:p>
          <a:p>
            <a:pPr marL="523875" lvl="1" indent="-171450">
              <a:lnSpc>
                <a:spcPts val="1965"/>
              </a:lnSpc>
              <a:buChar char="•"/>
              <a:tabLst>
                <a:tab pos="523875" algn="l"/>
                <a:tab pos="524351" algn="l"/>
              </a:tabLst>
            </a:pPr>
            <a:r>
              <a:rPr sz="2200" spc="-98" dirty="0"/>
              <a:t>always </a:t>
            </a:r>
            <a:r>
              <a:rPr sz="2200" spc="-41" dirty="0"/>
              <a:t>about </a:t>
            </a:r>
            <a:r>
              <a:rPr sz="2200" spc="-86" dirty="0"/>
              <a:t>physical</a:t>
            </a:r>
            <a:r>
              <a:rPr sz="2200" spc="-139" dirty="0"/>
              <a:t> </a:t>
            </a:r>
            <a:r>
              <a:rPr sz="2200" spc="-60" dirty="0"/>
              <a:t>objects</a:t>
            </a:r>
            <a:endParaRPr sz="2200" dirty="0"/>
          </a:p>
          <a:p>
            <a:pPr marL="523875" lvl="1" indent="-171450">
              <a:lnSpc>
                <a:spcPts val="1958"/>
              </a:lnSpc>
              <a:buChar char="•"/>
              <a:tabLst>
                <a:tab pos="523875" algn="l"/>
                <a:tab pos="524351" algn="l"/>
              </a:tabLst>
            </a:pPr>
            <a:r>
              <a:rPr sz="2200" spc="-86" dirty="0"/>
              <a:t>using </a:t>
            </a:r>
            <a:r>
              <a:rPr sz="2200" spc="-68" dirty="0"/>
              <a:t>data </a:t>
            </a:r>
            <a:r>
              <a:rPr sz="2200" spc="8" dirty="0"/>
              <a:t>with </a:t>
            </a:r>
            <a:r>
              <a:rPr sz="2200" spc="-90" dirty="0"/>
              <a:t>an </a:t>
            </a:r>
            <a:r>
              <a:rPr sz="2200" spc="-34" dirty="0"/>
              <a:t>inherent </a:t>
            </a:r>
            <a:r>
              <a:rPr sz="2200" spc="-56" dirty="0"/>
              <a:t>spatial</a:t>
            </a:r>
            <a:r>
              <a:rPr sz="2200" spc="-278" dirty="0"/>
              <a:t> </a:t>
            </a:r>
            <a:r>
              <a:rPr sz="2200" spc="-60" dirty="0"/>
              <a:t>component</a:t>
            </a:r>
            <a:endParaRPr sz="2200" dirty="0"/>
          </a:p>
          <a:p>
            <a:pPr marL="523875" lvl="1" indent="-171450">
              <a:lnSpc>
                <a:spcPts val="1973"/>
              </a:lnSpc>
              <a:buChar char="•"/>
              <a:tabLst>
                <a:tab pos="523875" algn="l"/>
                <a:tab pos="524351" algn="l"/>
              </a:tabLst>
            </a:pPr>
            <a:r>
              <a:rPr sz="2200" spc="-116" dirty="0"/>
              <a:t>E.g., </a:t>
            </a:r>
            <a:r>
              <a:rPr sz="2200" spc="-30" dirty="0"/>
              <a:t>wind tunnel </a:t>
            </a:r>
            <a:r>
              <a:rPr sz="2200" spc="-49" dirty="0"/>
              <a:t>vector </a:t>
            </a:r>
            <a:r>
              <a:rPr sz="2200" spc="-68" dirty="0"/>
              <a:t>data </a:t>
            </a:r>
            <a:r>
              <a:rPr sz="2200" spc="-15" dirty="0"/>
              <a:t>or </a:t>
            </a:r>
            <a:r>
              <a:rPr sz="2200" spc="-53" dirty="0"/>
              <a:t>three-dimensional </a:t>
            </a:r>
            <a:r>
              <a:rPr sz="2200" spc="-94" dirty="0"/>
              <a:t>(3D) </a:t>
            </a:r>
            <a:r>
              <a:rPr sz="2200" spc="-68" dirty="0"/>
              <a:t>medical</a:t>
            </a:r>
            <a:r>
              <a:rPr sz="2200" spc="-300" dirty="0"/>
              <a:t> </a:t>
            </a:r>
            <a:r>
              <a:rPr sz="2200" spc="-105" dirty="0"/>
              <a:t>images</a:t>
            </a:r>
            <a:endParaRPr sz="2200" dirty="0"/>
          </a:p>
          <a:p>
            <a:pPr marL="866775" indent="-171450">
              <a:lnSpc>
                <a:spcPts val="1695"/>
              </a:lnSpc>
              <a:spcBef>
                <a:spcPts val="41"/>
              </a:spcBef>
              <a:buChar char="•"/>
              <a:tabLst>
                <a:tab pos="866775" algn="l"/>
                <a:tab pos="867251" algn="l"/>
              </a:tabLst>
            </a:pPr>
            <a:endParaRPr sz="2200" dirty="0"/>
          </a:p>
        </p:txBody>
      </p:sp>
    </p:spTree>
    <p:extLst>
      <p:ext uri="{BB962C8B-B14F-4D97-AF65-F5344CB8AC3E}">
        <p14:creationId xmlns:p14="http://schemas.microsoft.com/office/powerpoint/2010/main" val="137988586"/>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2483</TotalTime>
  <Words>2763</Words>
  <Application>Microsoft Macintosh PowerPoint</Application>
  <PresentationFormat>On-screen Show (16:9)</PresentationFormat>
  <Paragraphs>383</Paragraphs>
  <Slides>55</Slides>
  <Notes>37</Notes>
  <HiddenSlides>0</HiddenSlides>
  <MMClips>3</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55</vt:i4>
      </vt:variant>
    </vt:vector>
  </HeadingPairs>
  <TitlesOfParts>
    <vt:vector size="61" baseType="lpstr">
      <vt:lpstr>Comfortaa</vt:lpstr>
      <vt:lpstr>Dotum</vt:lpstr>
      <vt:lpstr>Arial</vt:lpstr>
      <vt:lpstr>Source Sans Pro</vt:lpstr>
      <vt:lpstr>Wingdings</vt:lpstr>
      <vt:lpstr>Simple Light</vt:lpstr>
      <vt:lpstr>Introduction to Network Analysis and Visualization</vt:lpstr>
      <vt:lpstr>PowerPoint Presentation</vt:lpstr>
      <vt:lpstr>Programming packages:   </vt:lpstr>
      <vt:lpstr>PowerPoint Presentation</vt:lpstr>
      <vt:lpstr>PowerPoint Presentation</vt:lpstr>
      <vt:lpstr>PowerPoint Presentation</vt:lpstr>
      <vt:lpstr>PowerPoint Presentation</vt:lpstr>
      <vt:lpstr>What is Graph theory? </vt:lpstr>
      <vt:lpstr>Visualization Definitions</vt:lpstr>
      <vt:lpstr>A graph is represented by two sets</vt:lpstr>
      <vt:lpstr>Graph terminology</vt:lpstr>
      <vt:lpstr>Example</vt:lpstr>
      <vt:lpstr>How can we characterizer network connections? - The adjacency matrix  </vt:lpstr>
      <vt:lpstr>Example</vt:lpstr>
      <vt:lpstr>Observations</vt:lpstr>
      <vt:lpstr>For graph analysis and visualization:  https://igraph.org/python/ </vt:lpstr>
      <vt:lpstr>R code based on package igraph: generate graph from adjacency matrix </vt:lpstr>
      <vt:lpstr>Example - Adjacency matrix: directed graph </vt:lpstr>
      <vt:lpstr>R code based on package igraph: generate graph from adjacency matrix </vt:lpstr>
      <vt:lpstr>Another graph representation – Edge list Undirected graph </vt:lpstr>
      <vt:lpstr>R code based on package igraph: generate undirected graph from edge list  </vt:lpstr>
      <vt:lpstr>Edge list - Directed graph </vt:lpstr>
      <vt:lpstr>R code based on package igraph: generate directed graph from edge list  </vt:lpstr>
      <vt:lpstr>Another representation:Combining the two –  Adjacency list: undirected graph </vt:lpstr>
      <vt:lpstr>Adjacency list: Directed graph </vt:lpstr>
      <vt:lpstr>Graph-theoretic basic concepts </vt:lpstr>
      <vt:lpstr>Degree for undirected graph  </vt:lpstr>
      <vt:lpstr>R code based on package igraph:degree</vt:lpstr>
      <vt:lpstr>Degrees for directed graph</vt:lpstr>
      <vt:lpstr>R code based on package igraph:degree</vt:lpstr>
      <vt:lpstr>Walk and Path</vt:lpstr>
      <vt:lpstr>Distance</vt:lpstr>
      <vt:lpstr>R code based on package igraph:distance</vt:lpstr>
      <vt:lpstr>Connectivity and connected components for undirected graph</vt:lpstr>
      <vt:lpstr>Connectivity and connected components for directed graph</vt:lpstr>
      <vt:lpstr>Clustering coecient</vt:lpstr>
      <vt:lpstr>R code based on package igraph: Clustering coecient</vt:lpstr>
      <vt:lpstr>PowerPoint Presentation</vt:lpstr>
      <vt:lpstr>PowerPoint Presentation</vt:lpstr>
      <vt:lpstr>Network visualization</vt:lpstr>
      <vt:lpstr>Many tools are available - </vt:lpstr>
      <vt:lpstr>Visualization Definitions</vt:lpstr>
      <vt:lpstr>PowerPoint Presentation</vt:lpstr>
      <vt:lpstr>Scientific Visualization at RCC</vt:lpstr>
      <vt:lpstr>PowerPoint Presentation</vt:lpstr>
      <vt:lpstr>Information Data Visualization -  Why is this important?</vt:lpstr>
      <vt:lpstr>“I keep saying that the sexy job in the  next 10 years will be statisticians”</vt:lpstr>
      <vt:lpstr>Visualization -&gt; “Sanity” Check  Statistics -&gt; Quantify the “hunch” </vt:lpstr>
      <vt:lpstr>Visualization tools are everywhere </vt:lpstr>
      <vt:lpstr>For Non-Developers/Coders: A few examples of free tools not requiring any coding:  </vt:lpstr>
      <vt:lpstr>Or social network visualization </vt:lpstr>
      <vt:lpstr>Examples</vt:lpstr>
      <vt:lpstr>Triangle Transitivity in dominance hierarchies &amp; directed graphs using igraph </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Data Visualization</dc:title>
  <cp:lastModifiedBy>Kazutaka Takahashi</cp:lastModifiedBy>
  <cp:revision>58</cp:revision>
  <dcterms:modified xsi:type="dcterms:W3CDTF">2019-05-16T18:06:35Z</dcterms:modified>
</cp:coreProperties>
</file>